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40" r:id="rId3"/>
    <p:sldId id="341" r:id="rId4"/>
    <p:sldId id="296" r:id="rId5"/>
    <p:sldId id="342" r:id="rId6"/>
    <p:sldId id="344" r:id="rId7"/>
    <p:sldId id="345" r:id="rId8"/>
    <p:sldId id="343" r:id="rId9"/>
    <p:sldId id="352" r:id="rId10"/>
    <p:sldId id="347" r:id="rId11"/>
    <p:sldId id="348" r:id="rId12"/>
    <p:sldId id="346" r:id="rId13"/>
    <p:sldId id="349" r:id="rId14"/>
    <p:sldId id="350" r:id="rId15"/>
    <p:sldId id="351" r:id="rId16"/>
    <p:sldId id="353" r:id="rId17"/>
    <p:sldId id="336" r:id="rId18"/>
    <p:sldId id="370" r:id="rId19"/>
    <p:sldId id="327" r:id="rId20"/>
    <p:sldId id="354" r:id="rId21"/>
    <p:sldId id="355" r:id="rId22"/>
    <p:sldId id="328" r:id="rId23"/>
    <p:sldId id="356" r:id="rId24"/>
    <p:sldId id="270" r:id="rId25"/>
    <p:sldId id="333" r:id="rId26"/>
    <p:sldId id="329" r:id="rId27"/>
    <p:sldId id="357" r:id="rId28"/>
    <p:sldId id="359" r:id="rId29"/>
    <p:sldId id="360" r:id="rId30"/>
    <p:sldId id="302" r:id="rId31"/>
    <p:sldId id="361" r:id="rId32"/>
    <p:sldId id="363" r:id="rId33"/>
    <p:sldId id="330" r:id="rId34"/>
    <p:sldId id="331" r:id="rId35"/>
    <p:sldId id="364" r:id="rId36"/>
    <p:sldId id="367" r:id="rId37"/>
    <p:sldId id="362" r:id="rId38"/>
    <p:sldId id="299" r:id="rId39"/>
    <p:sldId id="368" r:id="rId40"/>
    <p:sldId id="369" r:id="rId41"/>
    <p:sldId id="335" r:id="rId42"/>
    <p:sldId id="259"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4660"/>
  </p:normalViewPr>
  <p:slideViewPr>
    <p:cSldViewPr>
      <p:cViewPr>
        <p:scale>
          <a:sx n="66" d="100"/>
          <a:sy n="66" d="100"/>
        </p:scale>
        <p:origin x="-1272"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15.06.2022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15.06.2022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500042"/>
            <a:ext cx="7772400" cy="2214577"/>
          </a:xfrm>
        </p:spPr>
        <p:txBody>
          <a:bodyPr>
            <a:noAutofit/>
          </a:bodyPr>
          <a:lstStyle/>
          <a:p>
            <a:pPr algn="ctr"/>
            <a:r>
              <a:rPr lang="en-US" sz="3600" b="1" dirty="0" err="1" smtClean="0">
                <a:solidFill>
                  <a:srgbClr val="C00000"/>
                </a:solidFill>
                <a:latin typeface="Times New Roman" pitchFamily="18" charset="0"/>
                <a:cs typeface="Times New Roman" pitchFamily="18" charset="0"/>
              </a:rPr>
              <a:t>Baliq</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va</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asalari</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kasalliklari</a:t>
            </a:r>
            <a:endParaRPr lang="ru-RU" sz="3600" dirty="0">
              <a:solidFill>
                <a:srgbClr val="C0000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57158" y="3356991"/>
            <a:ext cx="8572559" cy="3312369"/>
          </a:xfrm>
          <a:solidFill>
            <a:schemeClr val="tx2">
              <a:lumMod val="90000"/>
            </a:schemeClr>
          </a:solidFill>
        </p:spPr>
        <p:style>
          <a:lnRef idx="2">
            <a:schemeClr val="accent2"/>
          </a:lnRef>
          <a:fillRef idx="1">
            <a:schemeClr val="lt1"/>
          </a:fillRef>
          <a:effectRef idx="0">
            <a:schemeClr val="accent2"/>
          </a:effectRef>
          <a:fontRef idx="minor">
            <a:schemeClr val="dk1"/>
          </a:fontRef>
        </p:style>
        <p:txBody>
          <a:bodyPr>
            <a:normAutofit/>
          </a:bodyPr>
          <a:lstStyle/>
          <a:p>
            <a:r>
              <a:rPr lang="en-US" sz="3900" b="1" dirty="0" err="1" smtClean="0">
                <a:solidFill>
                  <a:srgbClr val="002060"/>
                </a:solidFill>
                <a:latin typeface="Times New Roman" pitchFamily="18" charset="0"/>
                <a:cs typeface="Times New Roman" pitchFamily="18" charset="0"/>
              </a:rPr>
              <a:t>Baliq</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va</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asalarilarning</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dushmanlari</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zararkunandalari</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shikastlanishlari</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va</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ulardan</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muhofoza</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qilish</a:t>
            </a:r>
            <a:r>
              <a:rPr lang="en-US" sz="3900" b="1" dirty="0" smtClean="0">
                <a:solidFill>
                  <a:srgbClr val="002060"/>
                </a:solidFill>
                <a:latin typeface="Times New Roman" pitchFamily="18" charset="0"/>
                <a:cs typeface="Times New Roman" pitchFamily="18" charset="0"/>
              </a:rPr>
              <a:t> </a:t>
            </a:r>
            <a:r>
              <a:rPr lang="en-US" sz="3900" b="1" dirty="0" err="1" smtClean="0">
                <a:solidFill>
                  <a:srgbClr val="002060"/>
                </a:solidFill>
                <a:latin typeface="Times New Roman" pitchFamily="18" charset="0"/>
                <a:cs typeface="Times New Roman" pitchFamily="18" charset="0"/>
              </a:rPr>
              <a:t>tadbirlari</a:t>
            </a:r>
            <a:endParaRPr lang="uz-Cyrl-UZ" sz="2400" dirty="0" smtClean="0">
              <a:solidFill>
                <a:srgbClr val="002060"/>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32656"/>
            <a:ext cx="8784976" cy="6336704"/>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Baliq </a:t>
            </a:r>
            <a:r>
              <a:rPr lang="uz-Cyrl-UZ" dirty="0">
                <a:latin typeface="Times New Roman" panose="02020603050405020304" pitchFamily="18" charset="0"/>
                <a:cs typeface="Times New Roman" panose="02020603050405020304" pitchFamily="18" charset="0"/>
              </a:rPr>
              <a:t>dushmanlarining katta guruhini baliqxo‘r parrandalar tashkil qiladi. Bular</a:t>
            </a:r>
            <a:r>
              <a:rPr lang="en-US" dirty="0">
                <a:latin typeface="Times New Roman" panose="02020603050405020304" pitchFamily="18" charset="0"/>
                <a:cs typeface="Times New Roman" panose="02020603050405020304" pitchFamily="18" charset="0"/>
              </a:rPr>
              <a:t>,</a:t>
            </a:r>
            <a:r>
              <a:rPr lang="uz-Cyrl-UZ" dirty="0">
                <a:latin typeface="Times New Roman" panose="02020603050405020304" pitchFamily="18" charset="0"/>
                <a:cs typeface="Times New Roman" panose="02020603050405020304" pitchFamily="18" charset="0"/>
              </a:rPr>
              <a:t> pelikan, baklan, saplya, chayka, gagar, hamda o‘rdak daryo burgutlari va boshqalar. Bulardan eng xavflisi pelikan va baklanlardir. Bu katta hajmdagi parrandalar faqat baliqlar bilan oziqlanishi oqibatida katta mikdordagi baliqlarni yo‘q qilishi mumkin, masalan, har bir yoshi katta pelikan yoki baklan kuniga 2-4 kg baliq is’temol qiladi. Shuning uchun ham baliqlarni ko‘paytiruvchi, o‘stiruvchi xo‘jaliklarida bunday parrandalarning bo‘lishi noma’quldir. Ular qirg‘oqlardagi qalin qamishzorlarda uya qurishadi.</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Gagar </a:t>
            </a:r>
            <a:r>
              <a:rPr lang="uz-Cyrl-UZ" dirty="0">
                <a:latin typeface="Times New Roman" panose="02020603050405020304" pitchFamily="18" charset="0"/>
                <a:cs typeface="Times New Roman" panose="02020603050405020304" pitchFamily="18" charset="0"/>
              </a:rPr>
              <a:t>va pogankalar esa faqatgina baliqlar bilan oziqlanadilar. Qaysi hududda ular ko‘p sonda (mikdorda) uchrasa, baliqchilik xo‘jaliklari uchun ular tomonidan keltirayotgan zarar ham shunchalik yuqori bo‘ladi.</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Ayniqsa</a:t>
            </a:r>
            <a:r>
              <a:rPr lang="uz-Cyrl-UZ" dirty="0">
                <a:latin typeface="Times New Roman" panose="02020603050405020304" pitchFamily="18" charset="0"/>
                <a:cs typeface="Times New Roman" panose="02020603050405020304" pitchFamily="18" charset="0"/>
              </a:rPr>
              <a:t>, pogankalarni baliq o‘stiruvchi xo‘jaliklarning hududida joylashishiga, uya qurishiga yo‘l qo‘ymaslik zarur, chunki ular o‘sayotgan yosh baliqlarga katta ziyon yetkazishi mumkin.</a:t>
            </a:r>
            <a:endParaRPr lang="ru-RU" dirty="0">
              <a:latin typeface="Times New Roman" panose="02020603050405020304" pitchFamily="18"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8260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err="1" smtClean="0"/>
              <a:t>Pelikan</a:t>
            </a:r>
            <a:endParaRPr lang="ru-RU" dirty="0"/>
          </a:p>
        </p:txBody>
      </p:sp>
      <p:sp>
        <p:nvSpPr>
          <p:cNvPr id="3" name="Объект 2"/>
          <p:cNvSpPr>
            <a:spLocks noGrp="1"/>
          </p:cNvSpPr>
          <p:nvPr>
            <p:ph idx="1"/>
          </p:nvPr>
        </p:nvSpPr>
        <p:spPr/>
        <p:txBody>
          <a:bodyPr/>
          <a:lstStyle/>
          <a:p>
            <a:endParaRPr lang="ru-RU"/>
          </a:p>
        </p:txBody>
      </p:sp>
      <p:pic>
        <p:nvPicPr>
          <p:cNvPr id="5" name="Рисунок 4" descr="Описание: F:\Кафедра стендига расмлар\Балик Душманлари\Пеликан.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2422"/>
            <a:ext cx="8424936" cy="4896544"/>
          </a:xfrm>
          <a:prstGeom prst="rect">
            <a:avLst/>
          </a:prstGeom>
          <a:noFill/>
          <a:ln>
            <a:noFill/>
          </a:ln>
        </p:spPr>
      </p:pic>
    </p:spTree>
    <p:extLst>
      <p:ext uri="{BB962C8B-B14F-4D97-AF65-F5344CB8AC3E}">
        <p14:creationId xmlns:p14="http://schemas.microsoft.com/office/powerpoint/2010/main" val="2019474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Poganka</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556791"/>
            <a:ext cx="8280920" cy="5040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911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err="1" smtClean="0"/>
              <a:t>Baklan</a:t>
            </a: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430310"/>
            <a:ext cx="475252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Баклан HD обои скачать бесплатно | Wallpaperb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84784"/>
            <a:ext cx="3960440" cy="5269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29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dirty="0" err="1" smtClean="0"/>
              <a:t>Chayka</a:t>
            </a:r>
            <a:endParaRPr lang="ru-RU" dirty="0"/>
          </a:p>
        </p:txBody>
      </p:sp>
      <p:pic>
        <p:nvPicPr>
          <p:cNvPr id="6" name="Объект 5" descr="Описание: F:\Кафедра стендига расмлар\Балик Душманлари\Чайка.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340768"/>
            <a:ext cx="7272808" cy="5400600"/>
          </a:xfrm>
          <a:prstGeom prst="rect">
            <a:avLst/>
          </a:prstGeom>
          <a:noFill/>
          <a:ln>
            <a:noFill/>
          </a:ln>
        </p:spPr>
      </p:pic>
    </p:spTree>
    <p:extLst>
      <p:ext uri="{BB962C8B-B14F-4D97-AF65-F5344CB8AC3E}">
        <p14:creationId xmlns:p14="http://schemas.microsoft.com/office/powerpoint/2010/main" val="1043915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Gagar</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496944" cy="529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120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Suv</a:t>
            </a:r>
            <a:r>
              <a:rPr lang="en-US" dirty="0" smtClean="0"/>
              <a:t> </a:t>
            </a:r>
            <a:r>
              <a:rPr lang="en-US" dirty="0" err="1" smtClean="0"/>
              <a:t>burguti</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1" y="1484784"/>
            <a:ext cx="8211897"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0184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uz-Cyrl-UZ" dirty="0" smtClean="0"/>
              <a:t> </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052736"/>
            <a:ext cx="2664296" cy="508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0425" y="1086643"/>
            <a:ext cx="5060007" cy="515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8081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Baliqxo‘r</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qushlarni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haydash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moslamasi</a:t>
            </a: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4" name="video_2022-06-14_18-44-2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1340768"/>
            <a:ext cx="8640960" cy="5040560"/>
          </a:xfrm>
        </p:spPr>
      </p:pic>
    </p:spTree>
    <p:extLst>
      <p:ext uri="{BB962C8B-B14F-4D97-AF65-F5344CB8AC3E}">
        <p14:creationId xmlns:p14="http://schemas.microsoft.com/office/powerpoint/2010/main" val="2061120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Baliq</a:t>
            </a:r>
            <a:r>
              <a:rPr lang="en-US" dirty="0" smtClean="0"/>
              <a:t> </a:t>
            </a:r>
            <a:r>
              <a:rPr lang="en-US" dirty="0" err="1" smtClean="0"/>
              <a:t>ovlovchi</a:t>
            </a:r>
            <a:r>
              <a:rPr lang="en-US" dirty="0" smtClean="0"/>
              <a:t> </a:t>
            </a:r>
            <a:r>
              <a:rPr lang="en-US" dirty="0" err="1" smtClean="0"/>
              <a:t>brokonyerlar</a:t>
            </a:r>
            <a:endParaRPr lang="ru-RU"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9" y="1628800"/>
            <a:ext cx="832342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23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Группа 6"/>
          <p:cNvGrpSpPr>
            <a:grpSpLocks/>
          </p:cNvGrpSpPr>
          <p:nvPr/>
        </p:nvGrpSpPr>
        <p:grpSpPr bwMode="auto">
          <a:xfrm>
            <a:off x="1738313" y="938213"/>
            <a:ext cx="6650037" cy="842962"/>
            <a:chOff x="2423664" y="750630"/>
            <a:chExt cx="8109836" cy="670827"/>
          </a:xfrm>
        </p:grpSpPr>
        <p:sp>
          <p:nvSpPr>
            <p:cNvPr id="9" name="Пятиугольник 8"/>
            <p:cNvSpPr/>
            <p:nvPr/>
          </p:nvSpPr>
          <p:spPr>
            <a:xfrm rot="10800000">
              <a:off x="2423664" y="750630"/>
              <a:ext cx="8109836" cy="670827"/>
            </a:xfrm>
            <a:prstGeom prst="homePlate">
              <a:avLst/>
            </a:prstGeom>
          </p:spPr>
          <p:style>
            <a:lnRef idx="0">
              <a:schemeClr val="lt1">
                <a:hueOff val="0"/>
                <a:satOff val="0"/>
                <a:lumOff val="0"/>
                <a:alphaOff val="0"/>
              </a:schemeClr>
            </a:lnRef>
            <a:fillRef idx="3">
              <a:schemeClr val="accent4">
                <a:hueOff val="6930461"/>
                <a:satOff val="-31979"/>
                <a:lumOff val="1177"/>
                <a:alphaOff val="0"/>
              </a:schemeClr>
            </a:fillRef>
            <a:effectRef idx="3">
              <a:schemeClr val="accent4">
                <a:hueOff val="6930461"/>
                <a:satOff val="-31979"/>
                <a:lumOff val="1177"/>
                <a:alphaOff val="0"/>
              </a:schemeClr>
            </a:effectRef>
            <a:fontRef idx="minor">
              <a:schemeClr val="lt1"/>
            </a:fontRef>
          </p:style>
        </p:sp>
        <p:sp>
          <p:nvSpPr>
            <p:cNvPr id="10" name="Пятиугольник 4"/>
            <p:cNvSpPr txBox="1"/>
            <p:nvPr/>
          </p:nvSpPr>
          <p:spPr>
            <a:xfrm>
              <a:off x="2590159" y="750630"/>
              <a:ext cx="7943341" cy="670827"/>
            </a:xfrm>
            <a:prstGeom prst="rect">
              <a:avLst/>
            </a:prstGeom>
          </p:spPr>
          <p:style>
            <a:lnRef idx="2">
              <a:schemeClr val="accent1"/>
            </a:lnRef>
            <a:fillRef idx="1">
              <a:schemeClr val="lt1"/>
            </a:fillRef>
            <a:effectRef idx="0">
              <a:schemeClr val="accent1"/>
            </a:effectRef>
            <a:fontRef idx="minor">
              <a:schemeClr val="dk1"/>
            </a:fontRef>
          </p:style>
          <p:txBody>
            <a:bodyPr lIns="346150" tIns="60960" rIns="113792" bIns="60960" spcCol="1270" anchor="ctr"/>
            <a:lstStyle/>
            <a:p>
              <a:pPr algn="ctr" defTabSz="711200">
                <a:lnSpc>
                  <a:spcPct val="90000"/>
                </a:lnSpc>
                <a:spcAft>
                  <a:spcPct val="35000"/>
                </a:spcAft>
                <a:defRPr/>
              </a:pPr>
              <a:r>
                <a:rPr lang="en-US" sz="2800" b="1" dirty="0" err="1" smtClean="0">
                  <a:solidFill>
                    <a:schemeClr val="bg1"/>
                  </a:solidFill>
                  <a:latin typeface="Times New Roman" panose="02020603050405020304" pitchFamily="18" charset="0"/>
                  <a:cs typeface="Times New Roman" panose="02020603050405020304" pitchFamily="18" charset="0"/>
                </a:rPr>
                <a:t>Baliqlarning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dushmanlari</a:t>
              </a:r>
              <a:endParaRPr lang="ru-RU" sz="2800" b="1" dirty="0">
                <a:solidFill>
                  <a:schemeClr val="bg1"/>
                </a:solidFill>
                <a:latin typeface="Times New Roman" panose="02020603050405020304" pitchFamily="18" charset="0"/>
                <a:cs typeface="Times New Roman" panose="02020603050405020304" pitchFamily="18" charset="0"/>
              </a:endParaRPr>
            </a:p>
          </p:txBody>
        </p:sp>
      </p:grpSp>
      <p:grpSp>
        <p:nvGrpSpPr>
          <p:cNvPr id="12291" name="Группа 10"/>
          <p:cNvGrpSpPr>
            <a:grpSpLocks/>
          </p:cNvGrpSpPr>
          <p:nvPr/>
        </p:nvGrpSpPr>
        <p:grpSpPr bwMode="auto">
          <a:xfrm>
            <a:off x="3051175" y="2417763"/>
            <a:ext cx="5486400" cy="795337"/>
            <a:chOff x="3268551" y="2045080"/>
            <a:chExt cx="6750639" cy="337148"/>
          </a:xfrm>
        </p:grpSpPr>
        <p:sp>
          <p:nvSpPr>
            <p:cNvPr id="13" name="Пятиугольник 12"/>
            <p:cNvSpPr/>
            <p:nvPr/>
          </p:nvSpPr>
          <p:spPr>
            <a:xfrm rot="10800000">
              <a:off x="3268551" y="2045081"/>
              <a:ext cx="6665573" cy="337147"/>
            </a:xfrm>
            <a:prstGeom prst="homePlate">
              <a:avLst/>
            </a:pr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sp>
        <p:sp>
          <p:nvSpPr>
            <p:cNvPr id="14" name="Пятиугольник 4"/>
            <p:cNvSpPr txBox="1"/>
            <p:nvPr/>
          </p:nvSpPr>
          <p:spPr>
            <a:xfrm>
              <a:off x="3438490" y="2045080"/>
              <a:ext cx="6580700" cy="337148"/>
            </a:xfrm>
            <a:prstGeom prst="rect">
              <a:avLst/>
            </a:prstGeom>
          </p:spPr>
          <p:style>
            <a:lnRef idx="2">
              <a:schemeClr val="accent1"/>
            </a:lnRef>
            <a:fillRef idx="1">
              <a:schemeClr val="lt1"/>
            </a:fillRef>
            <a:effectRef idx="0">
              <a:schemeClr val="accent1"/>
            </a:effectRef>
            <a:fontRef idx="minor">
              <a:schemeClr val="dk1"/>
            </a:fontRef>
          </p:style>
          <p:txBody>
            <a:bodyPr lIns="335506" tIns="57150" rIns="106680" bIns="57150" spcCol="1270" anchor="ctr"/>
            <a:lstStyle/>
            <a:p>
              <a:pPr algn="ctr" defTabSz="666750">
                <a:lnSpc>
                  <a:spcPct val="90000"/>
                </a:lnSpc>
                <a:spcAft>
                  <a:spcPct val="35000"/>
                </a:spcAft>
                <a:defRPr/>
              </a:pPr>
              <a:r>
                <a:rPr lang="en-US" sz="2800" b="1" dirty="0" err="1" smtClean="0">
                  <a:solidFill>
                    <a:schemeClr val="bg1"/>
                  </a:solidFill>
                  <a:latin typeface="Times New Roman" panose="02020603050405020304" pitchFamily="18" charset="0"/>
                  <a:cs typeface="Times New Roman" panose="02020603050405020304" pitchFamily="18" charset="0"/>
                </a:rPr>
                <a:t>Baliqlarning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shikastlanishlari</a:t>
              </a:r>
              <a:endParaRPr lang="ru-RU" sz="2800" b="1" dirty="0">
                <a:solidFill>
                  <a:schemeClr val="bg1"/>
                </a:solidFill>
                <a:latin typeface="Times New Roman" panose="02020603050405020304" pitchFamily="18" charset="0"/>
                <a:cs typeface="Times New Roman" panose="02020603050405020304" pitchFamily="18" charset="0"/>
              </a:endParaRPr>
            </a:p>
          </p:txBody>
        </p:sp>
      </p:grpSp>
      <p:grpSp>
        <p:nvGrpSpPr>
          <p:cNvPr id="12292" name="Группа 14"/>
          <p:cNvGrpSpPr>
            <a:grpSpLocks/>
          </p:cNvGrpSpPr>
          <p:nvPr/>
        </p:nvGrpSpPr>
        <p:grpSpPr bwMode="auto">
          <a:xfrm>
            <a:off x="1595438" y="3808415"/>
            <a:ext cx="7135812" cy="772715"/>
            <a:chOff x="3106451" y="3616193"/>
            <a:chExt cx="8148774" cy="394978"/>
          </a:xfrm>
        </p:grpSpPr>
        <p:sp>
          <p:nvSpPr>
            <p:cNvPr id="17" name="Пятиугольник 16"/>
            <p:cNvSpPr/>
            <p:nvPr/>
          </p:nvSpPr>
          <p:spPr>
            <a:xfrm rot="10800000">
              <a:off x="3106451" y="3616193"/>
              <a:ext cx="8148774" cy="354608"/>
            </a:xfrm>
            <a:prstGeom prst="homePlate">
              <a:avLst/>
            </a:prstGeom>
          </p:spPr>
          <p:style>
            <a:lnRef idx="0">
              <a:schemeClr val="lt1">
                <a:hueOff val="0"/>
                <a:satOff val="0"/>
                <a:lumOff val="0"/>
                <a:alphaOff val="0"/>
              </a:schemeClr>
            </a:lnRef>
            <a:fillRef idx="3">
              <a:schemeClr val="accent4">
                <a:hueOff val="3465231"/>
                <a:satOff val="-15989"/>
                <a:lumOff val="588"/>
                <a:alphaOff val="0"/>
              </a:schemeClr>
            </a:fillRef>
            <a:effectRef idx="3">
              <a:schemeClr val="accent4">
                <a:hueOff val="3465231"/>
                <a:satOff val="-15989"/>
                <a:lumOff val="588"/>
                <a:alphaOff val="0"/>
              </a:schemeClr>
            </a:effectRef>
            <a:fontRef idx="minor">
              <a:schemeClr val="lt1"/>
            </a:fontRef>
          </p:style>
        </p:sp>
        <p:sp>
          <p:nvSpPr>
            <p:cNvPr id="18" name="Пятиугольник 4"/>
            <p:cNvSpPr txBox="1"/>
            <p:nvPr/>
          </p:nvSpPr>
          <p:spPr>
            <a:xfrm>
              <a:off x="3195280" y="3616193"/>
              <a:ext cx="8059945" cy="394978"/>
            </a:xfrm>
            <a:prstGeom prst="rect">
              <a:avLst/>
            </a:prstGeom>
          </p:spPr>
          <p:style>
            <a:lnRef idx="2">
              <a:schemeClr val="accent1"/>
            </a:lnRef>
            <a:fillRef idx="1">
              <a:schemeClr val="lt1"/>
            </a:fillRef>
            <a:effectRef idx="0">
              <a:schemeClr val="accent1"/>
            </a:effectRef>
            <a:fontRef idx="minor">
              <a:schemeClr val="dk1"/>
            </a:fontRef>
          </p:style>
          <p:txBody>
            <a:bodyPr lIns="335506" tIns="57150" rIns="106680" bIns="57150" spcCol="1270" anchor="ctr"/>
            <a:lstStyle/>
            <a:p>
              <a:pPr algn="ctr" defTabSz="666750">
                <a:lnSpc>
                  <a:spcPct val="90000"/>
                </a:lnSpc>
                <a:spcAft>
                  <a:spcPct val="35000"/>
                </a:spcAft>
                <a:defRPr/>
              </a:pP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Asalarilarni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ovlaydigan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dushmanlari</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yirtqichlari</a:t>
              </a:r>
              <a:endParaRPr lang="ru-RU" sz="2400" b="1" dirty="0">
                <a:solidFill>
                  <a:schemeClr val="bg1"/>
                </a:solidFill>
                <a:latin typeface="Times New Roman" panose="02020603050405020304" pitchFamily="18" charset="0"/>
                <a:cs typeface="Times New Roman" panose="02020603050405020304" pitchFamily="18" charset="0"/>
              </a:endParaRPr>
            </a:p>
          </p:txBody>
        </p:sp>
      </p:grpSp>
      <p:grpSp>
        <p:nvGrpSpPr>
          <p:cNvPr id="12293" name="Группа 18"/>
          <p:cNvGrpSpPr>
            <a:grpSpLocks/>
          </p:cNvGrpSpPr>
          <p:nvPr/>
        </p:nvGrpSpPr>
        <p:grpSpPr bwMode="auto">
          <a:xfrm>
            <a:off x="2589213" y="5146675"/>
            <a:ext cx="6235700" cy="822325"/>
            <a:chOff x="2734128" y="5810974"/>
            <a:chExt cx="7242509" cy="342383"/>
          </a:xfrm>
        </p:grpSpPr>
        <p:sp>
          <p:nvSpPr>
            <p:cNvPr id="21" name="Пятиугольник 20"/>
            <p:cNvSpPr/>
            <p:nvPr/>
          </p:nvSpPr>
          <p:spPr>
            <a:xfrm rot="10800000">
              <a:off x="2734128" y="5810976"/>
              <a:ext cx="7242509" cy="342381"/>
            </a:xfrm>
            <a:prstGeom prst="homePlate">
              <a:avLst/>
            </a:prstGeom>
          </p:spPr>
          <p:style>
            <a:lnRef idx="0">
              <a:schemeClr val="lt1">
                <a:hueOff val="0"/>
                <a:satOff val="0"/>
                <a:lumOff val="0"/>
                <a:alphaOff val="0"/>
              </a:schemeClr>
            </a:lnRef>
            <a:fillRef idx="3">
              <a:schemeClr val="accent4">
                <a:hueOff val="10395692"/>
                <a:satOff val="-47968"/>
                <a:lumOff val="1765"/>
                <a:alphaOff val="0"/>
              </a:schemeClr>
            </a:fillRef>
            <a:effectRef idx="3">
              <a:schemeClr val="accent4">
                <a:hueOff val="10395692"/>
                <a:satOff val="-47968"/>
                <a:lumOff val="1765"/>
                <a:alphaOff val="0"/>
              </a:schemeClr>
            </a:effectRef>
            <a:fontRef idx="minor">
              <a:schemeClr val="lt1"/>
            </a:fontRef>
          </p:style>
        </p:sp>
        <p:sp>
          <p:nvSpPr>
            <p:cNvPr id="22" name="Пятиугольник 4"/>
            <p:cNvSpPr txBox="1"/>
            <p:nvPr/>
          </p:nvSpPr>
          <p:spPr>
            <a:xfrm>
              <a:off x="2734128" y="5810974"/>
              <a:ext cx="7157693" cy="342383"/>
            </a:xfrm>
            <a:prstGeom prst="rect">
              <a:avLst/>
            </a:prstGeom>
          </p:spPr>
          <p:style>
            <a:lnRef idx="2">
              <a:schemeClr val="accent1"/>
            </a:lnRef>
            <a:fillRef idx="1">
              <a:schemeClr val="lt1"/>
            </a:fillRef>
            <a:effectRef idx="0">
              <a:schemeClr val="accent1"/>
            </a:effectRef>
            <a:fontRef idx="minor">
              <a:schemeClr val="dk1"/>
            </a:fontRef>
          </p:style>
          <p:txBody>
            <a:bodyPr lIns="335506" tIns="57150" rIns="106680" bIns="57150" spcCol="1270" anchor="ctr"/>
            <a:lstStyle/>
            <a:p>
              <a:pPr algn="ctr" defTabSz="666750">
                <a:lnSpc>
                  <a:spcPct val="90000"/>
                </a:lnSpc>
                <a:spcAft>
                  <a:spcPct val="35000"/>
                </a:spcAft>
                <a:defRPr/>
              </a:pPr>
              <a:r>
                <a:rPr lang="en-US" sz="2400" b="1" dirty="0" err="1" smtClean="0">
                  <a:solidFill>
                    <a:schemeClr val="bg1"/>
                  </a:solidFill>
                  <a:latin typeface="Times New Roman" panose="02020603050405020304" pitchFamily="18" charset="0"/>
                  <a:cs typeface="Times New Roman" panose="02020603050405020304" pitchFamily="18" charset="0"/>
                </a:rPr>
                <a:t>Mumdan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yasalgan</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qurilmalarning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zararkunandalari</a:t>
              </a:r>
              <a:endParaRPr lang="ru-RU" sz="2400" b="1" dirty="0">
                <a:solidFill>
                  <a:schemeClr val="bg1"/>
                </a:solidFill>
                <a:latin typeface="Times New Roman" panose="02020603050405020304" pitchFamily="18" charset="0"/>
                <a:cs typeface="Times New Roman" panose="02020603050405020304" pitchFamily="18" charset="0"/>
              </a:endParaRPr>
            </a:p>
          </p:txBody>
        </p:sp>
      </p:grpSp>
      <p:pic>
        <p:nvPicPr>
          <p:cNvPr id="13330" name="Picture 18" descr="D:\БАЛИҚ ВА АСАЛАРИ КАСАЛЛИКЛАРИ\БАЛИҚ КАСАЛЛИКЛАРИ\Балиқ кас. расмлар\130516_8e02a5f18368c995327016f232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87" y="757576"/>
            <a:ext cx="2059701" cy="1261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331" name="Picture 19" descr="D:\БАЛИҚ ВА АСАЛАРИ КАСАЛЛИКЛАРИ\БАЛИҚ КАСАЛЛИКЛАРИ\Балиқ кас. расмлар\IMG_20200503_175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785" y="2018806"/>
            <a:ext cx="1967541" cy="1475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332" name="Picture 20" descr="D:\БАЛИҚ ВА АСАЛАРИ КАСАЛЛИКЛАРИ\БАЛИҚ КАСАЛЛИКЛАРИ\Балиқ кас. расмлар\photo_2020-12-23_13-01-23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805" y="3378631"/>
            <a:ext cx="2059702" cy="16322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3333" name="Picture 21" descr="D:\БАЛИҚ ВА АСАЛАРИ КАСАЛЛИКЛАРИ\БАЛИҚ КАСАЛЛИКЛАРИ\Балиқ кас. расмлар\Каф хўжалик расмлар балиқ\МАРТ ОЙИ 2020 ЙИЛ БАЛИҚ\IMG_20200325_22163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295" b="20796"/>
          <a:stretch/>
        </p:blipFill>
        <p:spPr bwMode="auto">
          <a:xfrm>
            <a:off x="991474" y="5132263"/>
            <a:ext cx="2059701" cy="1623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451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1" y="404664"/>
            <a:ext cx="8784977" cy="6453336"/>
          </a:xfrm>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uz-Cyrl-UZ" sz="2800" b="1" dirty="0">
                <a:solidFill>
                  <a:srgbClr val="FF0000"/>
                </a:solidFill>
                <a:latin typeface="Times New Roman" panose="02020603050405020304" pitchFamily="18" charset="0"/>
                <a:cs typeface="Times New Roman" panose="02020603050405020304" pitchFamily="18" charset="0"/>
              </a:rPr>
              <a:t>Baliqlarning  tashishda shikastlanishi. </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uz-Cyrl-UZ" sz="2100" dirty="0" smtClean="0">
                <a:latin typeface="Times New Roman" panose="02020603050405020304" pitchFamily="18" charset="0"/>
                <a:cs typeface="Times New Roman" panose="02020603050405020304" pitchFamily="18" charset="0"/>
              </a:rPr>
              <a:t>Baliqlarni </a:t>
            </a:r>
            <a:r>
              <a:rPr lang="uz-Cyrl-UZ" sz="2100" dirty="0">
                <a:latin typeface="Times New Roman" panose="02020603050405020304" pitchFamily="18" charset="0"/>
                <a:cs typeface="Times New Roman" panose="02020603050405020304" pitchFamily="18" charset="0"/>
              </a:rPr>
              <a:t>kuzda ovlash va o‘tkazish ular uchun   o‘ta xavfli hisoblanadi. Bunda suvning harorati 10 grad-lan pastga tushib, baliq organizmda kechayotgan jarayonlarning tiklanishi qiyinlashadi, kuz va qishda olingan shikastlanishlarning tuzalishi qiyin va sekin kechadi, hamda zambo‘rug‘li va boshqa kasalliklarning kelib chiqishi va rivojlanishi kuchayadi. Bundan tashqari, ushbu davrda baliqlarning oziqlanishi to‘xtab, ular uzoq muddat davomida  och qolishadi. Bu esa baliq organizmining kasalliklarga chidamliligini pasaytirishga olib keladi.</a:t>
            </a:r>
            <a:endParaRPr lang="ru-RU" sz="2100" dirty="0">
              <a:latin typeface="Times New Roman" panose="02020603050405020304" pitchFamily="18" charset="0"/>
              <a:cs typeface="Times New Roman" panose="02020603050405020304" pitchFamily="18" charset="0"/>
            </a:endParaRPr>
          </a:p>
          <a:p>
            <a:pPr marL="0" indent="0" algn="just">
              <a:buNone/>
            </a:pPr>
            <a:r>
              <a:rPr lang="uz-Cyrl-UZ" sz="2100" dirty="0" smtClean="0">
                <a:latin typeface="Times New Roman" panose="02020603050405020304" pitchFamily="18" charset="0"/>
                <a:cs typeface="Times New Roman" panose="02020603050405020304" pitchFamily="18" charset="0"/>
              </a:rPr>
              <a:t>Baliqlarni </a:t>
            </a:r>
            <a:r>
              <a:rPr lang="uz-Cyrl-UZ" sz="2100" dirty="0">
                <a:latin typeface="Times New Roman" panose="02020603050405020304" pitchFamily="18" charset="0"/>
                <a:cs typeface="Times New Roman" panose="02020603050405020304" pitchFamily="18" charset="0"/>
              </a:rPr>
              <a:t>(ayniqsa lichinkalari va bir yoshgacha bo‘lganlarini) tashishda vujudga keladigan shikasilanishlarning asosiy sababi bu ularning yaxshi tashkil lashtirilmasliklari oqibatidir.Baliqlar, ularning ikrasi va lichinkalari hovuzdagi baliqlarni kontrol ravishda ovlanganida ham shikastlanishlari mumkin, hamda ularni davriy ravishda sortirovka, bontirovka hamda gipofizar in’eksiya qilish orqali ovlangalarida ham shikastlanishlari mumkin. Profilaktik  ishlarni amalga oshirishda, vannalardan foydalanish jarayonlarida ham shikasilanadilar. Baliqlarda shikastlanishlarda chidamlilik turlicha, pelyad, oq va ola peshonado‘ng baliqlar va forel juda ham og‘ir o‘tkazishadi. S</a:t>
            </a:r>
            <a:r>
              <a:rPr lang="en-US" sz="2100" dirty="0">
                <a:latin typeface="Times New Roman" panose="02020603050405020304" pitchFamily="18" charset="0"/>
                <a:cs typeface="Times New Roman" panose="02020603050405020304" pitchFamily="18" charset="0"/>
              </a:rPr>
              <a:t>h</a:t>
            </a:r>
            <a:r>
              <a:rPr lang="uz-Cyrl-UZ" sz="2100" dirty="0">
                <a:latin typeface="Times New Roman" panose="02020603050405020304" pitchFamily="18" charset="0"/>
                <a:cs typeface="Times New Roman" panose="02020603050405020304" pitchFamily="18" charset="0"/>
              </a:rPr>
              <a:t>u sababli ularda ommaviy ravishda o‘lim kuzatilishi mumkin.</a:t>
            </a:r>
            <a:endParaRPr lang="ru-RU" sz="2100" dirty="0">
              <a:latin typeface="Times New Roman" panose="02020603050405020304" pitchFamily="18" charset="0"/>
              <a:cs typeface="Times New Roman" panose="02020603050405020304" pitchFamily="18" charset="0"/>
            </a:endParaRPr>
          </a:p>
          <a:p>
            <a:pPr algn="just"/>
            <a:endParaRPr lang="ru-RU" sz="2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207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212976"/>
            <a:ext cx="8856984" cy="3456384"/>
          </a:xfrm>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just">
              <a:buNone/>
            </a:pPr>
            <a:r>
              <a:rPr lang="uz-Cyrl-UZ" dirty="0">
                <a:latin typeface="Times New Roman" panose="02020603050405020304" pitchFamily="18" charset="0"/>
                <a:cs typeface="Times New Roman" panose="02020603050405020304" pitchFamily="18" charset="0"/>
              </a:rPr>
              <a:t>Natijada jarohatlanish kuzatiladi, ayrim paytlarda bunday jarohatlanishlar teri qatlamaning o‘lishi bilan emas, balkim muskul qatlami ham jarohatlanadi, bunday holatlar ayniqsa oriqlangan baliqlarda yaqqol ko‘zga tashlanadi. Agarda bunday shikastlanishlar tananing ko‘p qismini egallagan bo‘lsa, o‘limning sababchisiga aylanadi. SHuni alohida ta’kidlash lozimki, hatto juda ham kam shikastlanishlar organizmni kuchsizlantirib, organizmni ikkilamchi infeksiyalarga bo‘lgan moyilligini oshiradi. </a:t>
            </a:r>
            <a:endParaRPr lang="ru-RU" dirty="0">
              <a:latin typeface="Times New Roman" panose="02020603050405020304" pitchFamily="18" charset="0"/>
              <a:cs typeface="Times New Roman" panose="02020603050405020304" pitchFamily="18" charset="0"/>
            </a:endParaRPr>
          </a:p>
        </p:txBody>
      </p:sp>
      <p:pic>
        <p:nvPicPr>
          <p:cNvPr id="5122" name="Picture 2" descr="D:\БАЛИҚ ВА АСАЛАРИ КАСАЛЛИКЛАРИ\БАЛИҚ КАСАЛЛИКЛАРИ\Балиқ кас. расмлар\Краснуха\10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2" y="0"/>
            <a:ext cx="5976664" cy="321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900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Baliq</a:t>
            </a:r>
            <a:r>
              <a:rPr lang="en-US" dirty="0" smtClean="0"/>
              <a:t> </a:t>
            </a:r>
            <a:r>
              <a:rPr lang="en-US" dirty="0" err="1" smtClean="0"/>
              <a:t>tashishdagi</a:t>
            </a:r>
            <a:r>
              <a:rPr lang="en-US" dirty="0" smtClean="0"/>
              <a:t> </a:t>
            </a:r>
            <a:r>
              <a:rPr lang="en-US" dirty="0" err="1" smtClean="0"/>
              <a:t>shikastlanishlar</a:t>
            </a:r>
            <a:endParaRPr lang="ru-RU" dirty="0"/>
          </a:p>
        </p:txBody>
      </p:sp>
      <p:pic>
        <p:nvPicPr>
          <p:cNvPr id="4" name="Объект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248472" cy="5040560"/>
          </a:xfrm>
          <a:prstGeom prst="rect">
            <a:avLst/>
          </a:prstGeom>
          <a:noFill/>
          <a:ln>
            <a:noFill/>
          </a:ln>
        </p:spPr>
      </p:pic>
      <p:pic>
        <p:nvPicPr>
          <p:cNvPr id="10242" name="Picture 2" descr="Chegirma fabrikasi etkazib beruvchisi Xitoy ISUZU NKR / 600P muzlatgichli  muzlatgichli sovutgich etkazib beruvchilari bilan - ulgurji narx - narxlar  - ISUZ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56792"/>
            <a:ext cx="4032448"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015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16632"/>
            <a:ext cx="8568952" cy="439248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uz-Cyrl-UZ" sz="2200" b="1" dirty="0">
                <a:solidFill>
                  <a:srgbClr val="FF0000"/>
                </a:solidFill>
                <a:latin typeface="Times New Roman" panose="02020603050405020304" pitchFamily="18" charset="0"/>
                <a:cs typeface="Times New Roman" panose="02020603050405020304" pitchFamily="18" charset="0"/>
              </a:rPr>
              <a:t>Profilaktikasi. </a:t>
            </a:r>
            <a:r>
              <a:rPr lang="uz-Cyrl-UZ" sz="2200" dirty="0">
                <a:latin typeface="Times New Roman" panose="02020603050405020304" pitchFamily="18" charset="0"/>
                <a:cs typeface="Times New Roman" panose="02020603050405020304" pitchFamily="18" charset="0"/>
              </a:rPr>
              <a:t>Birinchidan, shikastlanishning kelib chiqish sabablarini yo‘qotishga qaratilgan tadbirlarni amalga oshirish, baliq ovlashda ishlatiladigan asbob-uskunalarni, ovlangan baliqlarni tashishda ishlatiladigan asbob-uskunalarni, transport vositalarini, hamda shunday tirnalishlar, yaralar olishning oldini olish tadbirlarini amalga oshirish talab qilinadi.Hovuzlardagi baliqlarning ovlashda baliq yig‘uvchi yoki to‘planuvchi chuqurlarda yoki baliq ushlovchi uskunalarda baliqlarning travma olishlarining oldini olish maqsadida, ularda etarli mikdorda suv bo‘lishi shart. Baliqlar qo‘l to‘rini (asbobini ) suvdan ko‘targanlarida baliqlar mikdori 5-7kg dan, agarda ko‘tarma to‘r bo‘lsa 30-50 kgdan oshmasligi kerak  Katta yoshdagi baliqlarni tashishda etarli mikdorda tashuvchi idishlarda suv bo‘lishi shart (bir baliqning hajmiga kamida 10 marotaba ziyod suv hisobida.</a:t>
            </a:r>
            <a:endParaRPr lang="ru-RU" sz="2200" dirty="0">
              <a:latin typeface="Times New Roman" panose="02020603050405020304" pitchFamily="18" charset="0"/>
              <a:cs typeface="Times New Roman" panose="02020603050405020304" pitchFamily="18" charset="0"/>
            </a:endParaRPr>
          </a:p>
        </p:txBody>
      </p:sp>
      <p:pic>
        <p:nvPicPr>
          <p:cNvPr id="6146" name="Picture 2" descr="Baliq ovi daxshat buldi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t="15083" b="14229"/>
          <a:stretch/>
        </p:blipFill>
        <p:spPr bwMode="auto">
          <a:xfrm>
            <a:off x="4283968" y="4434114"/>
            <a:ext cx="4572000" cy="242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005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1" y="404664"/>
            <a:ext cx="8784977" cy="6336704"/>
          </a:xfrm>
        </p:spPr>
        <p:style>
          <a:lnRef idx="2">
            <a:schemeClr val="accent1"/>
          </a:lnRef>
          <a:fillRef idx="1">
            <a:schemeClr val="lt1"/>
          </a:fillRef>
          <a:effectRef idx="0">
            <a:schemeClr val="accent1"/>
          </a:effectRef>
          <a:fontRef idx="minor">
            <a:schemeClr val="dk1"/>
          </a:fontRef>
        </p:style>
        <p:txBody>
          <a:bodyPr>
            <a:noAutofit/>
          </a:bodyPr>
          <a:lstStyle/>
          <a:p>
            <a:pPr marL="0" indent="0" algn="ctr">
              <a:buNone/>
            </a:pPr>
            <a:r>
              <a:rPr lang="en-US" sz="2250" b="1" dirty="0" err="1">
                <a:solidFill>
                  <a:srgbClr val="C00000"/>
                </a:solidFill>
                <a:latin typeface="Times New Roman" panose="02020603050405020304" pitchFamily="18" charset="0"/>
                <a:cs typeface="Times New Roman" panose="02020603050405020304" pitchFamily="18" charset="0"/>
              </a:rPr>
              <a:t>Asalari</a:t>
            </a:r>
            <a:r>
              <a:rPr lang="en-US" sz="2250" b="1" dirty="0">
                <a:solidFill>
                  <a:srgbClr val="C00000"/>
                </a:solidFill>
                <a:latin typeface="Times New Roman" panose="02020603050405020304" pitchFamily="18" charset="0"/>
                <a:cs typeface="Times New Roman" panose="02020603050405020304" pitchFamily="18" charset="0"/>
              </a:rPr>
              <a:t> </a:t>
            </a:r>
            <a:r>
              <a:rPr lang="en-US" sz="2250" b="1" dirty="0" err="1">
                <a:solidFill>
                  <a:srgbClr val="C00000"/>
                </a:solidFill>
                <a:latin typeface="Times New Roman" panose="02020603050405020304" pitchFamily="18" charset="0"/>
                <a:cs typeface="Times New Roman" panose="02020603050405020304" pitchFamily="18" charset="0"/>
              </a:rPr>
              <a:t>dushmanlari</a:t>
            </a:r>
            <a:r>
              <a:rPr lang="en-US" sz="2250" b="1" dirty="0" smtClean="0">
                <a:solidFill>
                  <a:srgbClr val="C00000"/>
                </a:solidFill>
                <a:latin typeface="Times New Roman" panose="02020603050405020304" pitchFamily="18" charset="0"/>
                <a:cs typeface="Times New Roman" panose="02020603050405020304" pitchFamily="18" charset="0"/>
              </a:rPr>
              <a:t>.</a:t>
            </a:r>
          </a:p>
          <a:p>
            <a:pPr marL="0" indent="0" algn="just">
              <a:buNone/>
            </a:pPr>
            <a:r>
              <a:rPr lang="en-US" sz="2200" i="1" dirty="0" smtClean="0">
                <a:latin typeface="Times New Roman" panose="02020603050405020304" pitchFamily="18" charset="0"/>
                <a:cs typeface="Times New Roman" panose="02020603050405020304" pitchFamily="18" charset="0"/>
              </a:rPr>
              <a:t> </a:t>
            </a:r>
            <a:r>
              <a:rPr lang="uz-Cyrl-UZ" sz="2200" dirty="0">
                <a:latin typeface="Times New Roman" panose="02020603050405020304" pitchFamily="18" charset="0"/>
                <a:cs typeface="Times New Roman" panose="02020603050405020304" pitchFamily="18" charset="0"/>
              </a:rPr>
              <a:t>Tillarang kurkunak qush.</a:t>
            </a:r>
            <a:r>
              <a:rPr lang="uz-Cyrl-UZ" sz="2200" b="1" dirty="0">
                <a:latin typeface="Times New Roman" panose="02020603050405020304" pitchFamily="18" charset="0"/>
                <a:cs typeface="Times New Roman" panose="02020603050405020304" pitchFamily="18" charset="0"/>
              </a:rPr>
              <a:t> </a:t>
            </a:r>
            <a:r>
              <a:rPr lang="uz-Cyrl-UZ" sz="2200" dirty="0">
                <a:latin typeface="Times New Roman" panose="02020603050405020304" pitchFamily="18" charset="0"/>
                <a:cs typeface="Times New Roman" panose="02020603050405020304" pitchFamily="18" charset="0"/>
              </a:rPr>
              <a:t>Bu gala-gala bo‘lib uchib arilarga qiron keltiradi­gan qush O‘zbekiston, Tojikiston, Qozog‘istonning janubi, Qirg‘iziston hamda Ukraina va Kavkaz viloyatlarida, ya’ni Sрimol qutblari kengligidan 500, ayrim hollarda 550 gacha eytadigan maydonlarda yashab, ko‘payish sharoitiga ega. Til­larang kurkunak arixona atrofiga yoki arixonaga gala-gala bo‘lib uchib kelib, sharbat tashuvchi va sharbat qidiruvchi arilarni tutib iste’mol qilish oqibatida sharbat to‘plashga katta zarar yetkazadi. S</a:t>
            </a:r>
            <a:r>
              <a:rPr lang="en-US" sz="2200" dirty="0">
                <a:latin typeface="Times New Roman" panose="02020603050405020304" pitchFamily="18" charset="0"/>
                <a:cs typeface="Times New Roman" panose="02020603050405020304" pitchFamily="18" charset="0"/>
              </a:rPr>
              <a:t>h</a:t>
            </a:r>
            <a:r>
              <a:rPr lang="uz-Cyrl-UZ" sz="2200" dirty="0">
                <a:latin typeface="Times New Roman" panose="02020603050405020304" pitchFamily="18" charset="0"/>
                <a:cs typeface="Times New Roman" panose="02020603050405020304" pitchFamily="18" charset="0"/>
              </a:rPr>
              <a:t>u bilan bir qatorda yovvoyi yirik arilarni ham iste’mol qilib, urug‘lik bedalarni changla­tishga ham ziyon keltiradi</a:t>
            </a:r>
            <a:r>
              <a:rPr lang="uz-Cyrl-UZ" sz="2200" dirty="0" smtClean="0">
                <a:latin typeface="Times New Roman" panose="02020603050405020304" pitchFamily="18" charset="0"/>
                <a:cs typeface="Times New Roman" panose="02020603050405020304" pitchFamily="18" charset="0"/>
              </a:rPr>
              <a:t>.</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Bitta</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kurkunak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qush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kuniga</a:t>
            </a:r>
            <a:r>
              <a:rPr lang="en-US" sz="2200" dirty="0">
                <a:latin typeface="Times New Roman" panose="02020603050405020304" pitchFamily="18" charset="0"/>
                <a:cs typeface="Times New Roman" panose="02020603050405020304" pitchFamily="18" charset="0"/>
              </a:rPr>
              <a:t> 700–1000 ta </a:t>
            </a:r>
            <a:r>
              <a:rPr lang="en-US" sz="2200" dirty="0" err="1">
                <a:latin typeface="Times New Roman" panose="02020603050405020304" pitchFamily="18" charset="0"/>
                <a:cs typeface="Times New Roman" panose="02020603050405020304" pitchFamily="18" charset="0"/>
              </a:rPr>
              <a:t>asalarini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iste</a:t>
            </a:r>
            <a:r>
              <a:rPr lang="en-US" sz="2200" dirty="0">
                <a:latin typeface="Times New Roman" panose="02020603050405020304" pitchFamily="18" charset="0"/>
                <a:cs typeface="Times New Roman" panose="02020603050405020304" pitchFamily="18" charset="0"/>
              </a:rPr>
              <a:t>’­</a:t>
            </a:r>
            <a:r>
              <a:rPr lang="en-US" sz="2200" dirty="0" err="1">
                <a:latin typeface="Times New Roman" panose="02020603050405020304" pitchFamily="18" charset="0"/>
                <a:cs typeface="Times New Roman" panose="02020603050405020304" pitchFamily="18" charset="0"/>
              </a:rPr>
              <a:t>mol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qiladi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Arixona</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joylashgan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hududda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kurkunakni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iste’mol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qilayotgan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ozuqasining</a:t>
            </a:r>
            <a:r>
              <a:rPr lang="en-US" sz="2200" dirty="0">
                <a:latin typeface="Times New Roman" panose="02020603050405020304" pitchFamily="18" charset="0"/>
                <a:cs typeface="Times New Roman" panose="02020603050405020304" pitchFamily="18" charset="0"/>
              </a:rPr>
              <a:t> 80–90% </a:t>
            </a:r>
            <a:r>
              <a:rPr lang="en-US" sz="2200" dirty="0" err="1">
                <a:latin typeface="Times New Roman" panose="02020603050405020304" pitchFamily="18" charset="0"/>
                <a:cs typeface="Times New Roman" panose="02020603050405020304" pitchFamily="18" charset="0"/>
              </a:rPr>
              <a:t>ini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asalarilar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tashkil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eta­di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Agarda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oilalaridan</a:t>
            </a:r>
            <a:r>
              <a:rPr lang="en-US" sz="2200" dirty="0">
                <a:latin typeface="Times New Roman" panose="02020603050405020304" pitchFamily="18" charset="0"/>
                <a:cs typeface="Times New Roman" panose="02020603050405020304" pitchFamily="18" charset="0"/>
              </a:rPr>
              <a:t> 30% </a:t>
            </a:r>
            <a:r>
              <a:rPr lang="en-US" sz="2200" dirty="0" err="1">
                <a:latin typeface="Times New Roman" panose="02020603050405020304" pitchFamily="18" charset="0"/>
                <a:cs typeface="Times New Roman" panose="02020603050405020304" pitchFamily="18" charset="0"/>
              </a:rPr>
              <a:t>arilari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dalaga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uchuvchi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hisoblansa</a:t>
            </a:r>
            <a:r>
              <a:rPr lang="en-US" sz="2200" dirty="0">
                <a:latin typeface="Times New Roman" panose="02020603050405020304" pitchFamily="18" charset="0"/>
                <a:cs typeface="Times New Roman" panose="02020603050405020304" pitchFamily="18" charset="0"/>
              </a:rPr>
              <a:t>, u </a:t>
            </a:r>
            <a:r>
              <a:rPr lang="en-US" sz="2200" dirty="0" err="1">
                <a:latin typeface="Times New Roman" panose="02020603050405020304" pitchFamily="18" charset="0"/>
                <a:cs typeface="Times New Roman" panose="02020603050405020304" pitchFamily="18" charset="0"/>
              </a:rPr>
              <a:t>holda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bitta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kurkunak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kunda</a:t>
            </a:r>
            <a:r>
              <a:rPr lang="en-US" sz="2200" dirty="0">
                <a:latin typeface="Times New Roman" panose="02020603050405020304" pitchFamily="18" charset="0"/>
                <a:cs typeface="Times New Roman" panose="02020603050405020304" pitchFamily="18" charset="0"/>
              </a:rPr>
              <a:t> 2–3% </a:t>
            </a:r>
            <a:r>
              <a:rPr lang="en-US" sz="2200" dirty="0" err="1">
                <a:latin typeface="Times New Roman" panose="02020603050405020304" pitchFamily="18" charset="0"/>
                <a:cs typeface="Times New Roman" panose="02020603050405020304" pitchFamily="18" charset="0"/>
              </a:rPr>
              <a:t>ga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yaqin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arini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iste’mol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qilar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ekan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Bir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juft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kurkunak</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qush</a:t>
            </a:r>
            <a:r>
              <a:rPr lang="en-US" sz="2200" dirty="0">
                <a:latin typeface="Times New Roman" panose="02020603050405020304" pitchFamily="18" charset="0"/>
                <a:cs typeface="Times New Roman" panose="02020603050405020304" pitchFamily="18" charset="0"/>
              </a:rPr>
              <a:t> 2–3 </a:t>
            </a:r>
            <a:r>
              <a:rPr lang="en-US" sz="2200" dirty="0" err="1">
                <a:latin typeface="Times New Roman" panose="02020603050405020304" pitchFamily="18" charset="0"/>
                <a:cs typeface="Times New Roman" panose="02020603050405020304" pitchFamily="18" charset="0"/>
              </a:rPr>
              <a:t>oy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davomida</a:t>
            </a:r>
            <a:r>
              <a:rPr lang="en-US" sz="2200" dirty="0">
                <a:latin typeface="Times New Roman" panose="02020603050405020304" pitchFamily="18" charset="0"/>
                <a:cs typeface="Times New Roman" panose="02020603050405020304" pitchFamily="18" charset="0"/>
              </a:rPr>
              <a:t> 20 </a:t>
            </a:r>
            <a:r>
              <a:rPr lang="en-US" sz="2200" dirty="0" err="1">
                <a:latin typeface="Times New Roman" panose="02020603050405020304" pitchFamily="18" charset="0"/>
                <a:cs typeface="Times New Roman" panose="02020603050405020304" pitchFamily="18" charset="0"/>
              </a:rPr>
              <a:t>mingga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yaqin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galasi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esa</a:t>
            </a:r>
            <a:r>
              <a:rPr lang="en-US" sz="2200" dirty="0">
                <a:latin typeface="Times New Roman" panose="02020603050405020304" pitchFamily="18" charset="0"/>
                <a:cs typeface="Times New Roman" panose="02020603050405020304" pitchFamily="18" charset="0"/>
              </a:rPr>
              <a:t> 100 ta </a:t>
            </a:r>
            <a:r>
              <a:rPr lang="en-US" sz="2200" dirty="0" err="1">
                <a:latin typeface="Times New Roman" panose="02020603050405020304" pitchFamily="18" charset="0"/>
                <a:cs typeface="Times New Roman" panose="02020603050405020304" pitchFamily="18" charset="0"/>
              </a:rPr>
              <a:t>qushdan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iborat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to‘da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qushlar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arixonaning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arilarini</a:t>
            </a:r>
            <a:r>
              <a:rPr lang="en-US" sz="2200" dirty="0">
                <a:latin typeface="Times New Roman" panose="02020603050405020304" pitchFamily="18" charset="0"/>
                <a:cs typeface="Times New Roman" panose="02020603050405020304" pitchFamily="18" charset="0"/>
              </a:rPr>
              <a:t> 50% </a:t>
            </a:r>
            <a:r>
              <a:rPr lang="en-US" sz="2200" dirty="0" err="1">
                <a:latin typeface="Times New Roman" panose="02020603050405020304" pitchFamily="18" charset="0"/>
                <a:cs typeface="Times New Roman" panose="02020603050405020304" pitchFamily="18" charset="0"/>
              </a:rPr>
              <a:t>daromad­siz</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qiladi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Kurkunaklar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nafaqat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arixona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yaqinida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arilarga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xavf</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tug‘diradi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balki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arixonadan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uzoqda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sharbat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ajratuvchi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o‘simliklar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bor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joylarda</a:t>
            </a:r>
            <a:r>
              <a:rPr lang="en-US" sz="2200" dirty="0">
                <a:latin typeface="Times New Roman" panose="02020603050405020304" pitchFamily="18" charset="0"/>
                <a:cs typeface="Times New Roman" panose="02020603050405020304" pitchFamily="18" charset="0"/>
              </a:rPr>
              <a:t> ham </a:t>
            </a:r>
            <a:r>
              <a:rPr lang="en-US" sz="2200" dirty="0" err="1">
                <a:latin typeface="Times New Roman" panose="02020603050405020304" pitchFamily="18" charset="0"/>
                <a:cs typeface="Times New Roman" panose="02020603050405020304" pitchFamily="18" charset="0"/>
              </a:rPr>
              <a:t>arilarni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iste’mol</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qiladilar</a:t>
            </a:r>
            <a:r>
              <a:rPr lang="en-US" sz="2200" dirty="0">
                <a:latin typeface="Times New Roman" panose="02020603050405020304" pitchFamily="18" charset="0"/>
                <a:cs typeface="Times New Roman" panose="02020603050405020304" pitchFamily="18" charset="0"/>
              </a:rPr>
              <a:t>. </a:t>
            </a:r>
            <a:endParaRPr lang="ru-RU" sz="2200" dirty="0">
              <a:latin typeface="Times New Roman" panose="02020603050405020304" pitchFamily="18" charset="0"/>
              <a:cs typeface="Times New Roman" panose="02020603050405020304" pitchFamily="18" charset="0"/>
            </a:endParaRPr>
          </a:p>
          <a:p>
            <a:pPr marL="0" indent="0" algn="just">
              <a:buNone/>
            </a:pPr>
            <a:endParaRPr lang="ru-RU" sz="22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9866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1" y="404664"/>
            <a:ext cx="8784977" cy="6336704"/>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n-US" sz="1900" dirty="0" err="1">
                <a:latin typeface="Times New Roman" panose="02020603050405020304" pitchFamily="18" charset="0"/>
                <a:cs typeface="Times New Roman" panose="02020603050405020304" pitchFamily="18" charset="0"/>
              </a:rPr>
              <a:t>Kurkunak</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qushlar</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asalarichilikda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naslchilik</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ishlariga</a:t>
            </a:r>
            <a:r>
              <a:rPr lang="en-US" sz="1900" dirty="0">
                <a:latin typeface="Times New Roman" panose="02020603050405020304" pitchFamily="18" charset="0"/>
                <a:cs typeface="Times New Roman" panose="02020603050405020304" pitchFamily="18" charset="0"/>
              </a:rPr>
              <a:t> ham </a:t>
            </a:r>
            <a:r>
              <a:rPr lang="en-US" sz="1900" dirty="0" err="1">
                <a:latin typeface="Times New Roman" panose="02020603050405020304" pitchFamily="18" charset="0"/>
                <a:cs typeface="Times New Roman" panose="02020603050405020304" pitchFamily="18" charset="0"/>
              </a:rPr>
              <a:t>juda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katta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zarar</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keltiradi</a:t>
            </a:r>
            <a:r>
              <a:rPr lang="en-US" sz="1900" dirty="0">
                <a:latin typeface="Times New Roman" panose="02020603050405020304" pitchFamily="18" charset="0"/>
                <a:cs typeface="Times New Roman" panose="02020603050405020304" pitchFamily="18" charset="0"/>
              </a:rPr>
              <a:t>.</a:t>
            </a:r>
            <a:r>
              <a:rPr lang="en-US" sz="1900" b="1" i="1" dirty="0">
                <a:latin typeface="Times New Roman" panose="02020603050405020304" pitchFamily="18" charset="0"/>
                <a:cs typeface="Times New Roman" panose="02020603050405020304" pitchFamily="18" charset="0"/>
              </a:rPr>
              <a:t>               </a:t>
            </a:r>
            <a:endParaRPr lang="ru-RU" sz="1900" dirty="0">
              <a:latin typeface="Times New Roman" panose="02020603050405020304" pitchFamily="18" charset="0"/>
              <a:cs typeface="Times New Roman" panose="02020603050405020304" pitchFamily="18" charset="0"/>
            </a:endParaRPr>
          </a:p>
          <a:p>
            <a:pPr marL="0" indent="0" algn="just">
              <a:buNone/>
            </a:pPr>
            <a:r>
              <a:rPr lang="en-US" sz="1900" b="1" i="1" dirty="0">
                <a:latin typeface="Times New Roman" panose="02020603050405020304" pitchFamily="18" charset="0"/>
                <a:cs typeface="Times New Roman" panose="02020603050405020304" pitchFamily="18" charset="0"/>
              </a:rPr>
              <a:t>  </a:t>
            </a:r>
            <a:r>
              <a:rPr lang="uz-Cyrl-UZ" sz="1900" b="1" dirty="0">
                <a:latin typeface="Times New Roman" panose="02020603050405020304" pitchFamily="18" charset="0"/>
                <a:cs typeface="Times New Roman" panose="02020603050405020304" pitchFamily="18" charset="0"/>
              </a:rPr>
              <a:t>Oldini olish.</a:t>
            </a:r>
            <a:r>
              <a:rPr lang="uz-Cyrl-UZ" sz="1900" b="1" i="1" dirty="0">
                <a:latin typeface="Times New Roman" panose="02020603050405020304" pitchFamily="18" charset="0"/>
                <a:cs typeface="Times New Roman" panose="02020603050405020304" pitchFamily="18" charset="0"/>
              </a:rPr>
              <a:t> </a:t>
            </a:r>
            <a:r>
              <a:rPr lang="uz-Cyrl-UZ" sz="1900" dirty="0">
                <a:latin typeface="Times New Roman" panose="02020603050405020304" pitchFamily="18" charset="0"/>
                <a:cs typeface="Times New Roman" panose="02020603050405020304" pitchFamily="18" charset="0"/>
              </a:rPr>
              <a:t>Tillarang kurkunak qushlarning ko‘payishini – qirlardagi, qoyalardagi inlariga, chiqishning iloji bor joylarda, narsalar tiqish, arixona atrofi­ga baliqchilar to‘rlarini tortib chiqish, cho‘chituvchi tovush chiqarib qo‘rqitib haydash va arixona joyini tez-tez almash­tirib turish orqali oldini olish.</a:t>
            </a:r>
            <a:endParaRPr lang="ru-RU" sz="1900" dirty="0">
              <a:latin typeface="Times New Roman" panose="02020603050405020304" pitchFamily="18" charset="0"/>
              <a:cs typeface="Times New Roman" panose="02020603050405020304" pitchFamily="18" charset="0"/>
            </a:endParaRPr>
          </a:p>
          <a:p>
            <a:pPr marL="0" indent="0" algn="just">
              <a:buNone/>
            </a:pPr>
            <a:r>
              <a:rPr lang="uz-Cyrl-UZ" sz="1900" dirty="0">
                <a:latin typeface="Times New Roman" panose="02020603050405020304" pitchFamily="18" charset="0"/>
                <a:cs typeface="Times New Roman" panose="02020603050405020304" pitchFamily="18" charset="0"/>
              </a:rPr>
              <a:t>Asalari zararkunandalari. Asalari zarakunandalari – bular ayrim hayvon turlari bo‘lib, arilar hisobidan oziqlanib, ularga kattta ziyon etkazadi. Bularga ayrim turdagi hasharotlar, kanalar, kemiruvchilar va parrandalar kiradi. Asalari zararkunandalarini ikki guro‘hga: asalari parazitlari va yirtqichlariga  bo‘lish mumkin. </a:t>
            </a:r>
            <a:endParaRPr lang="ru-RU" sz="1900" dirty="0">
              <a:latin typeface="Times New Roman" panose="02020603050405020304" pitchFamily="18" charset="0"/>
              <a:cs typeface="Times New Roman" panose="02020603050405020304" pitchFamily="18" charset="0"/>
            </a:endParaRPr>
          </a:p>
          <a:p>
            <a:pPr marL="0" indent="0" algn="just">
              <a:buNone/>
            </a:pPr>
            <a:r>
              <a:rPr lang="uz-Cyrl-UZ" sz="1900" dirty="0">
                <a:latin typeface="Times New Roman" panose="02020603050405020304" pitchFamily="18" charset="0"/>
                <a:cs typeface="Times New Roman" panose="02020603050405020304" pitchFamily="18" charset="0"/>
              </a:rPr>
              <a:t>Asalari parazitlari asalari oilasida yashab,  ari oilasi hisobidan oziqlanadi.</a:t>
            </a:r>
            <a:endParaRPr lang="ru-RU" sz="1900" dirty="0">
              <a:latin typeface="Times New Roman" panose="02020603050405020304" pitchFamily="18" charset="0"/>
              <a:cs typeface="Times New Roman" panose="02020603050405020304" pitchFamily="18" charset="0"/>
            </a:endParaRPr>
          </a:p>
          <a:p>
            <a:pPr marL="0" indent="0" algn="just">
              <a:buNone/>
            </a:pPr>
            <a:r>
              <a:rPr lang="uz-Cyrl-UZ" sz="1900" dirty="0">
                <a:latin typeface="Times New Roman" panose="02020603050405020304" pitchFamily="18" charset="0"/>
                <a:cs typeface="Times New Roman" panose="02020603050405020304" pitchFamily="18" charset="0"/>
              </a:rPr>
              <a:t>Asalari yirtqichlari esa ari uyasida yashamaydi, biroq arixonalarga hujum qilib, asal yoki ishchi arilarni (uchib yurgan arilarni) o‘g‘irlaydi.</a:t>
            </a:r>
            <a:endParaRPr lang="ru-RU" sz="1900" dirty="0">
              <a:latin typeface="Times New Roman" panose="02020603050405020304" pitchFamily="18" charset="0"/>
              <a:cs typeface="Times New Roman" panose="02020603050405020304" pitchFamily="18" charset="0"/>
            </a:endParaRPr>
          </a:p>
          <a:p>
            <a:pPr marL="0" indent="0" algn="just">
              <a:buNone/>
            </a:pPr>
            <a:r>
              <a:rPr lang="uz-Cyrl-UZ" sz="1900" dirty="0">
                <a:latin typeface="Times New Roman" panose="02020603050405020304" pitchFamily="18" charset="0"/>
                <a:cs typeface="Times New Roman" panose="02020603050405020304" pitchFamily="18" charset="0"/>
              </a:rPr>
              <a:t>Asalari parazitlari. Asalari parazitlariga mum kuyasi, tepaquloq, ayrim qo‘ng‘izlar, kanalar va sichqonlar kiradi. Bularning barchasi doimiy ravishda yoki uzoq muddat davomida arixonalarga yashab, mum, perga, asal,  ari uyasi va ramkalarni isituvchi materiallar – yog‘ochlar, taxtalar bilan hamda o‘lgan ari va ularning lichinkalari bilan oziqlanadi.</a:t>
            </a:r>
            <a:endParaRPr lang="ru-RU" sz="1900" dirty="0">
              <a:latin typeface="Times New Roman" panose="02020603050405020304" pitchFamily="18" charset="0"/>
              <a:cs typeface="Times New Roman" panose="02020603050405020304" pitchFamily="18" charset="0"/>
            </a:endParaRPr>
          </a:p>
          <a:p>
            <a:pPr marL="0" indent="0" algn="just">
              <a:buNone/>
            </a:pPr>
            <a:r>
              <a:rPr lang="uz-Cyrl-UZ" sz="1900" b="1" dirty="0">
                <a:latin typeface="Times New Roman" panose="02020603050405020304" pitchFamily="18" charset="0"/>
                <a:cs typeface="Times New Roman" panose="02020603050405020304" pitchFamily="18" charset="0"/>
              </a:rPr>
              <a:t>Kattta mum kuyasi. </a:t>
            </a:r>
            <a:r>
              <a:rPr lang="uz-Cyrl-UZ" sz="1900" dirty="0">
                <a:latin typeface="Times New Roman" panose="02020603050405020304" pitchFamily="18" charset="0"/>
                <a:cs typeface="Times New Roman" panose="02020603050405020304" pitchFamily="18" charset="0"/>
              </a:rPr>
              <a:t>Mum kuyasiga kechasi uchadigan kapalaklar, gusenitsalar kirib, ular mum bilan oziqlanadi. Kuyalarning ikki xili: kichik  katta kuyalar mavjud.</a:t>
            </a:r>
            <a:endParaRPr lang="ru-RU" sz="1900" dirty="0">
              <a:latin typeface="Times New Roman" panose="02020603050405020304" pitchFamily="18" charset="0"/>
              <a:cs typeface="Times New Roman" panose="02020603050405020304" pitchFamily="18" charset="0"/>
            </a:endParaRPr>
          </a:p>
          <a:p>
            <a:pPr marL="0" indent="0" algn="just">
              <a:buNone/>
            </a:pPr>
            <a:endParaRPr lang="ru-RU" sz="1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9333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lstStyle/>
          <a:p>
            <a:r>
              <a:rPr lang="en-US" dirty="0" err="1" smtClean="0"/>
              <a:t>Tillarang</a:t>
            </a:r>
            <a:r>
              <a:rPr lang="en-US" dirty="0" smtClean="0"/>
              <a:t> </a:t>
            </a:r>
            <a:r>
              <a:rPr lang="en-US" dirty="0" err="1" smtClean="0"/>
              <a:t>kurkunak</a:t>
            </a:r>
            <a:endParaRPr lang="ru-RU"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344816"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95742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88640"/>
            <a:ext cx="8568952" cy="6336704"/>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pPr marL="0" indent="0" algn="just">
              <a:buNone/>
            </a:pPr>
            <a:r>
              <a:rPr lang="uz-Cyrl-UZ" b="1" dirty="0">
                <a:solidFill>
                  <a:srgbClr val="C00000"/>
                </a:solidFill>
                <a:latin typeface="Times New Roman" panose="02020603050405020304" pitchFamily="18" charset="0"/>
                <a:cs typeface="Times New Roman" panose="02020603050405020304" pitchFamily="18" charset="0"/>
              </a:rPr>
              <a:t>Ola to‘g‘onoq</a:t>
            </a:r>
            <a:r>
              <a:rPr lang="uz-Cyrl-UZ" dirty="0">
                <a:latin typeface="Times New Roman" panose="02020603050405020304" pitchFamily="18" charset="0"/>
                <a:cs typeface="Times New Roman" panose="02020603050405020304" pitchFamily="18" charset="0"/>
              </a:rPr>
              <a:t>– chumchuqlar oilasiga mansub bo‘lgan hasharotxo‘r qush. Asosan janubiy va o‘rta xududlarda tarqalgan. Aksariyat hollarda yirik hasharotlarni ovlaydi. Ular juda ko‘p miqdorda asalarilarni eydi, oziqa zahirasini tayyorlaganda ularni daraxtlarning ignalariga va tikanlariga ildirib qo‘yishadi.</a:t>
            </a:r>
            <a:endParaRPr lang="ru-RU" dirty="0">
              <a:latin typeface="Times New Roman" panose="02020603050405020304" pitchFamily="18" charset="0"/>
              <a:cs typeface="Times New Roman" panose="02020603050405020304" pitchFamily="18" charset="0"/>
            </a:endParaRPr>
          </a:p>
          <a:p>
            <a:pPr marL="0" indent="0" algn="just">
              <a:buNone/>
            </a:pPr>
            <a:r>
              <a:rPr lang="uz-Cyrl-UZ" b="1" dirty="0">
                <a:solidFill>
                  <a:srgbClr val="C00000"/>
                </a:solidFill>
                <a:latin typeface="Times New Roman" panose="02020603050405020304" pitchFamily="18" charset="0"/>
                <a:cs typeface="Times New Roman" panose="02020603050405020304" pitchFamily="18" charset="0"/>
              </a:rPr>
              <a:t>Asalarixo‘r</a:t>
            </a:r>
            <a:r>
              <a:rPr lang="uz-Cyrl-UZ" dirty="0">
                <a:solidFill>
                  <a:srgbClr val="C00000"/>
                </a:solidFill>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yoki </a:t>
            </a:r>
            <a:r>
              <a:rPr lang="uz-Cyrl-UZ" b="1" dirty="0">
                <a:latin typeface="Times New Roman" panose="02020603050405020304" pitchFamily="18" charset="0"/>
                <a:cs typeface="Times New Roman" panose="02020603050405020304" pitchFamily="18" charset="0"/>
              </a:rPr>
              <a:t>arixo‘r</a:t>
            </a:r>
            <a:r>
              <a:rPr lang="uz-Cyrl-UZ" dirty="0">
                <a:latin typeface="Times New Roman" panose="02020603050405020304" pitchFamily="18" charset="0"/>
                <a:cs typeface="Times New Roman" panose="02020603050405020304" pitchFamily="18" charset="0"/>
              </a:rPr>
              <a:t> (</a:t>
            </a:r>
            <a:r>
              <a:rPr lang="uz-Cyrl-UZ" i="1" dirty="0">
                <a:latin typeface="Times New Roman" panose="02020603050405020304" pitchFamily="18" charset="0"/>
                <a:cs typeface="Times New Roman" panose="02020603050405020304" pitchFamily="18" charset="0"/>
              </a:rPr>
              <a:t>Pernis apivorus</a:t>
            </a:r>
            <a:r>
              <a:rPr lang="uz-Cyrl-UZ" dirty="0">
                <a:latin typeface="Times New Roman" panose="02020603050405020304" pitchFamily="18" charset="0"/>
                <a:cs typeface="Times New Roman" panose="02020603050405020304" pitchFamily="18" charset="0"/>
              </a:rPr>
              <a:t>) hamma joylarda uchraydi, eng janubiy xududlardan tashqari. Bu yirik yirtqich qush bo‘lib, tanasining uzunligi 60 smni tashkil etadi, yakka holda yashaydi. Asosan asalarilar va arilar bilan oziqlanadi.</a:t>
            </a:r>
            <a:endParaRPr lang="ru-RU" dirty="0">
              <a:latin typeface="Times New Roman" panose="02020603050405020304" pitchFamily="18" charset="0"/>
              <a:cs typeface="Times New Roman" panose="02020603050405020304" pitchFamily="18" charset="0"/>
            </a:endParaRPr>
          </a:p>
          <a:p>
            <a:pPr marL="0" indent="0" algn="just">
              <a:buNone/>
            </a:pPr>
            <a:r>
              <a:rPr lang="uz-Cyrl-UZ" b="1" dirty="0">
                <a:solidFill>
                  <a:srgbClr val="C00000"/>
                </a:solidFill>
                <a:latin typeface="Times New Roman" panose="02020603050405020304" pitchFamily="18" charset="0"/>
                <a:cs typeface="Times New Roman" panose="02020603050405020304" pitchFamily="18" charset="0"/>
              </a:rPr>
              <a:t>C</a:t>
            </a:r>
            <a:r>
              <a:rPr lang="en-US" b="1" dirty="0">
                <a:solidFill>
                  <a:srgbClr val="C00000"/>
                </a:solidFill>
                <a:latin typeface="Times New Roman" panose="02020603050405020304" pitchFamily="18" charset="0"/>
                <a:cs typeface="Times New Roman" panose="02020603050405020304" pitchFamily="18" charset="0"/>
              </a:rPr>
              <a:t>h</a:t>
            </a:r>
            <a:r>
              <a:rPr lang="uz-Cyrl-UZ" b="1" dirty="0">
                <a:solidFill>
                  <a:srgbClr val="C00000"/>
                </a:solidFill>
                <a:latin typeface="Times New Roman" panose="02020603050405020304" pitchFamily="18" charset="0"/>
                <a:cs typeface="Times New Roman" panose="02020603050405020304" pitchFamily="18" charset="0"/>
              </a:rPr>
              <a:t>ittak </a:t>
            </a:r>
            <a:r>
              <a:rPr lang="uz-Cyrl-UZ" dirty="0">
                <a:latin typeface="Times New Roman" panose="02020603050405020304" pitchFamily="18" charset="0"/>
                <a:cs typeface="Times New Roman" panose="02020603050405020304" pitchFamily="18" charset="0"/>
              </a:rPr>
              <a:t>– asalarilar bilan faqat qishda oziqlanadi, uyadagi barcha arilarni eb tugatishi mumkin. Oldin u uyani taqillatadi, arilar uchish joyiga yaqinlashadi. Chittak ularni ushlaydi, qorga tashlaydi, ari karaxt bo‘lib qolgach uni </a:t>
            </a:r>
            <a:r>
              <a:rPr lang="en-US" dirty="0" smtClean="0">
                <a:latin typeface="Times New Roman" panose="02020603050405020304" pitchFamily="18" charset="0"/>
                <a:cs typeface="Times New Roman" panose="02020603050405020304" pitchFamily="18" charset="0"/>
              </a:rPr>
              <a:t>y</a:t>
            </a:r>
            <a:r>
              <a:rPr lang="uz-Cyrl-UZ" dirty="0" smtClean="0">
                <a:latin typeface="Times New Roman" panose="02020603050405020304" pitchFamily="18" charset="0"/>
                <a:cs typeface="Times New Roman" panose="02020603050405020304" pitchFamily="18" charset="0"/>
              </a:rPr>
              <a:t>eydi</a:t>
            </a:r>
            <a:r>
              <a:rPr lang="uz-Cyrl-UZ"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816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Asalarixo’r</a:t>
            </a:r>
            <a:r>
              <a:rPr lang="en-US" dirty="0" smtClean="0"/>
              <a:t> </a:t>
            </a:r>
            <a:r>
              <a:rPr lang="en-US" dirty="0" err="1" smtClean="0"/>
              <a:t>qushlar</a:t>
            </a:r>
            <a:endParaRPr lang="ru-RU"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846018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7957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16632"/>
            <a:ext cx="8784976" cy="6480720"/>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lgn="just">
              <a:buNone/>
            </a:pPr>
            <a:r>
              <a:rPr lang="uz-Cyrl-UZ" b="1" dirty="0">
                <a:solidFill>
                  <a:srgbClr val="C00000"/>
                </a:solidFill>
                <a:latin typeface="Times New Roman" panose="02020603050405020304" pitchFamily="18" charset="0"/>
                <a:cs typeface="Times New Roman" panose="02020603050405020304" pitchFamily="18" charset="0"/>
              </a:rPr>
              <a:t>Qovoqari (shershen). </a:t>
            </a:r>
            <a:r>
              <a:rPr lang="uz-Cyrl-UZ" dirty="0">
                <a:latin typeface="Times New Roman" panose="02020603050405020304" pitchFamily="18" charset="0"/>
                <a:cs typeface="Times New Roman" panose="02020603050405020304" pitchFamily="18" charset="0"/>
              </a:rPr>
              <a:t>(</a:t>
            </a:r>
            <a:r>
              <a:rPr lang="uz-Cyrl-UZ" i="1" dirty="0">
                <a:latin typeface="Times New Roman" panose="02020603050405020304" pitchFamily="18" charset="0"/>
                <a:cs typeface="Times New Roman" panose="02020603050405020304" pitchFamily="18" charset="0"/>
              </a:rPr>
              <a:t>Vespa crabro</a:t>
            </a:r>
            <a:r>
              <a:rPr lang="uz-Cyrl-UZ" dirty="0">
                <a:latin typeface="Times New Roman" panose="02020603050405020304" pitchFamily="18" charset="0"/>
                <a:cs typeface="Times New Roman" panose="02020603050405020304" pitchFamily="18" charset="0"/>
              </a:rPr>
              <a:t>) – eng yirik arilardan bo‘lib, uzunligi 3 smga etadi. Boshi sariq yoki sariq-qizil, ko‘kragi qora, qorni orqa tarafida sariq, qora dog‘lari bo‘ladi, hamma joylarda uchraydi. Oila bo‘lib yashaydi, daraxtlarda, kovaklarda  va shoxlar orasida, devorlarda, binolar tomining tagida, erda, ba’zan bo‘sh uyalarda daraxt massasini chaynab ko‘p qavatli mum kataklarini yasaydi. Qovoqarilar yirtqich bo‘lib,  ularning o‘ljasi bo‘lib hasharotlar hisoblanadi, ular uni nishining zarbi yoki jag‘lari bilan siqib o‘ldiradi. O‘lja shu erning o‘zida g‘ajiladi, arilarning boshi va qorni  o‘ziladi, ko‘kragi yaxshilab chaynaladi, so‘ngra ushbu bo‘tqa bilan qurtlari oziqlantiriladi. Urg‘ochisi asosan asal, gul sharbati va shirin oziqalarni xo‘sh ko‘radi. Qovoqari arilarni asalarizorning o‘zida, uyaning oldida va uchib chiqish joyida uchib borayotganda  ovlaydi. Asalarilarni uchish jarayonida ushlaydi yoki gulga, yoki uchish joyiga qungan zahoti tutib oladi. Asal qidirib uchganda qovoqarilar  ko‘pincha asalarilarning uyasiga kirib boradi. Asalarichilikka katta zarar etkazishi mumkin.</a:t>
            </a:r>
            <a:endParaRPr lang="ru-RU" dirty="0">
              <a:latin typeface="Times New Roman" panose="02020603050405020304" pitchFamily="18" charset="0"/>
              <a:cs typeface="Times New Roman" panose="02020603050405020304" pitchFamily="18" charset="0"/>
            </a:endParaRPr>
          </a:p>
          <a:p>
            <a:pPr marL="0" indent="0" algn="just">
              <a:buNone/>
            </a:pPr>
            <a:r>
              <a:rPr lang="uz-Cyrl-UZ" b="1" dirty="0">
                <a:latin typeface="Times New Roman" panose="02020603050405020304" pitchFamily="18" charset="0"/>
                <a:cs typeface="Times New Roman" panose="02020603050405020304" pitchFamily="18" charset="0"/>
              </a:rPr>
              <a:t>Kasallikni tugatish tadbirlari.</a:t>
            </a:r>
            <a:r>
              <a:rPr lang="uz-Cyrl-UZ" dirty="0">
                <a:latin typeface="Times New Roman" panose="02020603050405020304" pitchFamily="18" charset="0"/>
                <a:cs typeface="Times New Roman" panose="02020603050405020304" pitchFamily="18" charset="0"/>
              </a:rPr>
              <a:t> Qovoqarilarni bahorda, yakka urg‘ochilari uchib yurganda yo‘qotishadi.</a:t>
            </a:r>
            <a:endParaRPr lang="ru-RU" dirty="0">
              <a:latin typeface="Times New Roman" panose="02020603050405020304" pitchFamily="18" charset="0"/>
              <a:cs typeface="Times New Roman" panose="02020603050405020304" pitchFamily="18" charset="0"/>
            </a:endParaRPr>
          </a:p>
          <a:p>
            <a:pPr marL="0" lvl="0" indent="0" algn="just">
              <a:buNone/>
            </a:pPr>
            <a:r>
              <a:rPr lang="uz-Cyrl-UZ" dirty="0">
                <a:latin typeface="Times New Roman" panose="02020603050405020304" pitchFamily="18" charset="0"/>
                <a:cs typeface="Times New Roman" panose="02020603050405020304" pitchFamily="18" charset="0"/>
              </a:rPr>
              <a:t>Ularning uyalarini yo‘qotish.</a:t>
            </a:r>
            <a:endParaRPr lang="ru-RU" dirty="0">
              <a:latin typeface="Times New Roman" panose="02020603050405020304" pitchFamily="18" charset="0"/>
              <a:cs typeface="Times New Roman" panose="02020603050405020304" pitchFamily="18" charset="0"/>
            </a:endParaRPr>
          </a:p>
          <a:p>
            <a:pPr marL="0" lvl="0" indent="0" algn="just">
              <a:buNone/>
            </a:pPr>
            <a:r>
              <a:rPr lang="uz-Cyrl-UZ" dirty="0">
                <a:latin typeface="Times New Roman" panose="02020603050405020304" pitchFamily="18" charset="0"/>
                <a:cs typeface="Times New Roman" panose="02020603050405020304" pitchFamily="18" charset="0"/>
              </a:rPr>
              <a:t>Asalarizorlarda keng og‘izli shisha butilka idishlardan yasalgan qopqonlarni ilish, ularni ¼ nisbatdagi vino sirkasi bilan to‘ldirib qo‘yishadi. Sirkaning hidi qovoqarilarni o‘ziga jalb etadi, ular butilkaga kirishadi va cho‘kib ketadi.</a:t>
            </a:r>
            <a:endParaRPr lang="ru-RU" dirty="0">
              <a:latin typeface="Times New Roman" panose="02020603050405020304" pitchFamily="18"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4227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dirty="0"/>
          </a:p>
        </p:txBody>
      </p:sp>
      <p:graphicFrame>
        <p:nvGraphicFramePr>
          <p:cNvPr id="7" name="Объект 6"/>
          <p:cNvGraphicFramePr>
            <a:graphicFrameLocks noGrp="1"/>
          </p:cNvGraphicFramePr>
          <p:nvPr>
            <p:ph sz="half" idx="2"/>
            <p:extLst>
              <p:ext uri="{D42A27DB-BD31-4B8C-83A1-F6EECF244321}">
                <p14:modId xmlns:p14="http://schemas.microsoft.com/office/powerpoint/2010/main" val="2184643587"/>
              </p:ext>
            </p:extLst>
          </p:nvPr>
        </p:nvGraphicFramePr>
        <p:xfrm>
          <a:off x="107505" y="1556792"/>
          <a:ext cx="4392486" cy="5184576"/>
        </p:xfrm>
        <a:graphic>
          <a:graphicData uri="http://schemas.openxmlformats.org/drawingml/2006/table">
            <a:tbl>
              <a:tblPr firstRow="1" firstCol="1" bandRow="1">
                <a:tableStyleId>{5C22544A-7EE6-4342-B048-85BDC9FD1C3A}</a:tableStyleId>
              </a:tblPr>
              <a:tblGrid>
                <a:gridCol w="1464162"/>
                <a:gridCol w="1464162"/>
                <a:gridCol w="1464162"/>
              </a:tblGrid>
              <a:tr h="1507676">
                <a:tc>
                  <a:txBody>
                    <a:bodyPr/>
                    <a:lstStyle/>
                    <a:p>
                      <a:pPr algn="ctr">
                        <a:lnSpc>
                          <a:spcPct val="115000"/>
                        </a:lnSpc>
                        <a:spcAft>
                          <a:spcPts val="0"/>
                        </a:spcAft>
                      </a:pPr>
                      <a:r>
                        <a:rPr lang="uz-Cyrl-UZ" sz="1500" kern="1200" dirty="0">
                          <a:effectLst/>
                        </a:rPr>
                        <a:t>Bilaman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Bilishni hohlayman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Bilib oldim </a:t>
                      </a:r>
                      <a:endParaRPr lang="ru-RU" sz="700" dirty="0">
                        <a:effectLst/>
                        <a:latin typeface="Times New Roman"/>
                        <a:ea typeface="Times New Roman"/>
                      </a:endParaRPr>
                    </a:p>
                  </a:txBody>
                  <a:tcPr marL="49947" marR="49947" marT="6937" marB="0"/>
                </a:tc>
              </a:tr>
              <a:tr h="1242251">
                <a:tc>
                  <a:txBody>
                    <a:bodyPr/>
                    <a:lstStyle/>
                    <a:p>
                      <a:pPr algn="ctr">
                        <a:lnSpc>
                          <a:spcPct val="115000"/>
                        </a:lnSpc>
                        <a:spcAft>
                          <a:spcPts val="0"/>
                        </a:spcAft>
                      </a:pPr>
                      <a:r>
                        <a:rPr lang="uz-Cyrl-UZ" sz="1500" kern="1200" dirty="0">
                          <a:effectLst/>
                        </a:rPr>
                        <a:t>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a:effectLst/>
                        </a:rPr>
                        <a:t>  </a:t>
                      </a:r>
                      <a:endParaRPr lang="ru-RU" sz="700">
                        <a:effectLst/>
                        <a:latin typeface="Times New Roman"/>
                        <a:ea typeface="Times New Roman"/>
                      </a:endParaRPr>
                    </a:p>
                  </a:txBody>
                  <a:tcPr marL="49947" marR="49947" marT="6937" marB="0"/>
                </a:tc>
              </a:tr>
              <a:tr h="1192398">
                <a:tc>
                  <a:txBody>
                    <a:bodyPr/>
                    <a:lstStyle/>
                    <a:p>
                      <a:pPr algn="ctr">
                        <a:lnSpc>
                          <a:spcPct val="115000"/>
                        </a:lnSpc>
                        <a:spcAft>
                          <a:spcPts val="0"/>
                        </a:spcAft>
                      </a:pPr>
                      <a:r>
                        <a:rPr lang="uz-Cyrl-UZ" sz="1500" kern="1200">
                          <a:effectLst/>
                        </a:rPr>
                        <a:t>  </a:t>
                      </a:r>
                      <a:endParaRPr lang="ru-RU" sz="70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a:effectLst/>
                        </a:rPr>
                        <a:t>  </a:t>
                      </a:r>
                      <a:endParaRPr lang="ru-RU" sz="700">
                        <a:effectLst/>
                        <a:latin typeface="Times New Roman"/>
                        <a:ea typeface="Times New Roman"/>
                      </a:endParaRPr>
                    </a:p>
                  </a:txBody>
                  <a:tcPr marL="49947" marR="49947" marT="6937" marB="0"/>
                </a:tc>
              </a:tr>
              <a:tr h="1242251">
                <a:tc>
                  <a:txBody>
                    <a:bodyPr/>
                    <a:lstStyle/>
                    <a:p>
                      <a:pPr algn="ctr">
                        <a:lnSpc>
                          <a:spcPct val="115000"/>
                        </a:lnSpc>
                        <a:spcAft>
                          <a:spcPts val="0"/>
                        </a:spcAft>
                      </a:pPr>
                      <a:r>
                        <a:rPr lang="uz-Cyrl-UZ" sz="1500" kern="1200">
                          <a:effectLst/>
                        </a:rPr>
                        <a:t>  </a:t>
                      </a:r>
                      <a:endParaRPr lang="ru-RU" sz="70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  </a:t>
                      </a:r>
                      <a:endParaRPr lang="ru-RU" sz="700" dirty="0">
                        <a:effectLst/>
                        <a:latin typeface="Times New Roman"/>
                        <a:ea typeface="Times New Roman"/>
                      </a:endParaRPr>
                    </a:p>
                  </a:txBody>
                  <a:tcPr marL="49947" marR="49947" marT="6937" marB="0"/>
                </a:tc>
                <a:tc>
                  <a:txBody>
                    <a:bodyPr/>
                    <a:lstStyle/>
                    <a:p>
                      <a:pPr algn="ctr">
                        <a:lnSpc>
                          <a:spcPct val="115000"/>
                        </a:lnSpc>
                        <a:spcAft>
                          <a:spcPts val="0"/>
                        </a:spcAft>
                      </a:pPr>
                      <a:r>
                        <a:rPr lang="uz-Cyrl-UZ" sz="1500" kern="1200" dirty="0">
                          <a:effectLst/>
                        </a:rPr>
                        <a:t>  </a:t>
                      </a:r>
                      <a:endParaRPr lang="ru-RU" sz="700" dirty="0">
                        <a:effectLst/>
                        <a:latin typeface="Times New Roman"/>
                        <a:ea typeface="Times New Roman"/>
                      </a:endParaRPr>
                    </a:p>
                  </a:txBody>
                  <a:tcPr marL="49947" marR="49947" marT="6937" marB="0"/>
                </a:tc>
              </a:tr>
            </a:tbl>
          </a:graphicData>
        </a:graphic>
      </p:graphicFrame>
      <p:sp>
        <p:nvSpPr>
          <p:cNvPr id="5" name="Текст 4"/>
          <p:cNvSpPr>
            <a:spLocks noGrp="1"/>
          </p:cNvSpPr>
          <p:nvPr>
            <p:ph type="body" sz="quarter" idx="3"/>
          </p:nvPr>
        </p:nvSpPr>
        <p:spPr/>
        <p:txBody>
          <a:bodyPr/>
          <a:lstStyle/>
          <a:p>
            <a:endParaRPr lang="ru-RU" dirty="0"/>
          </a:p>
        </p:txBody>
      </p:sp>
      <p:sp>
        <p:nvSpPr>
          <p:cNvPr id="6" name="Объект 5"/>
          <p:cNvSpPr>
            <a:spLocks noGrp="1"/>
          </p:cNvSpPr>
          <p:nvPr>
            <p:ph sz="quarter" idx="4"/>
          </p:nvPr>
        </p:nvSpPr>
        <p:spPr/>
        <p:txBody>
          <a:bodyPr/>
          <a:lstStyle/>
          <a:p>
            <a:endParaRPr lang="ru-RU"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28800"/>
            <a:ext cx="424847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820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Qovoq</a:t>
            </a:r>
            <a:r>
              <a:rPr lang="en-US" dirty="0" smtClean="0"/>
              <a:t> </a:t>
            </a:r>
            <a:r>
              <a:rPr lang="en-US" dirty="0" err="1" smtClean="0"/>
              <a:t>ari</a:t>
            </a:r>
            <a:endParaRPr lang="ru-RU" dirty="0"/>
          </a:p>
        </p:txBody>
      </p:sp>
      <p:sp>
        <p:nvSpPr>
          <p:cNvPr id="3" name="Объект 2"/>
          <p:cNvSpPr>
            <a:spLocks noGrp="1"/>
          </p:cNvSpPr>
          <p:nvPr>
            <p:ph idx="1"/>
          </p:nvPr>
        </p:nvSpPr>
        <p:spPr/>
        <p:txBody>
          <a:bodyPr/>
          <a:lstStyle/>
          <a:p>
            <a:endParaRPr lang="ru-RU"/>
          </a:p>
        </p:txBody>
      </p:sp>
      <p:pic>
        <p:nvPicPr>
          <p:cNvPr id="11266" name="Picture 2" descr="ZARARKUNANDA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28800"/>
            <a:ext cx="8496944" cy="505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9090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764704"/>
          </a:xfrm>
        </p:spPr>
        <p:txBody>
          <a:bodyPr>
            <a:normAutofit/>
          </a:bodyPr>
          <a:lstStyle/>
          <a:p>
            <a:r>
              <a:rPr lang="en-US" sz="3600" dirty="0" err="1" smtClean="0"/>
              <a:t>Qovoq</a:t>
            </a:r>
            <a:r>
              <a:rPr lang="en-US" sz="3600" dirty="0" smtClean="0"/>
              <a:t> </a:t>
            </a:r>
            <a:r>
              <a:rPr lang="en-US" sz="3600" dirty="0" err="1" smtClean="0"/>
              <a:t>ari</a:t>
            </a:r>
            <a:r>
              <a:rPr lang="en-US" sz="3600" dirty="0" smtClean="0"/>
              <a:t> </a:t>
            </a:r>
            <a:r>
              <a:rPr lang="en-US" sz="3600" dirty="0" err="1" smtClean="0"/>
              <a:t>ushlash</a:t>
            </a:r>
            <a:r>
              <a:rPr lang="en-US" sz="3600" dirty="0" smtClean="0"/>
              <a:t> </a:t>
            </a:r>
            <a:r>
              <a:rPr lang="en-US" sz="3600" dirty="0" err="1" smtClean="0"/>
              <a:t>qopqoni</a:t>
            </a:r>
            <a:endParaRPr lang="ru-RU" sz="36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742119"/>
            <a:ext cx="4320480" cy="5927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742118"/>
            <a:ext cx="4499992" cy="5927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325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1" y="404664"/>
            <a:ext cx="8784977" cy="6336704"/>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uz-Cyrl-UZ" sz="1700" dirty="0">
                <a:latin typeface="Times New Roman" panose="02020603050405020304" pitchFamily="18" charset="0"/>
                <a:cs typeface="Times New Roman" panose="02020603050405020304" pitchFamily="18" charset="0"/>
              </a:rPr>
              <a:t>Katta mum kuyasi (kapalak, klochen, Galleria mellonella) – bu uzunligi 20 mm keladigan kechki kapalaklar, qanotlarini yoyilganida 30-35 mm gacha etadi. Oldingi qanotlari kulrang-ko‘kimtir va sariq-qo‘ng‘ir tusda, orqangi qanotlari esa oxirgi uchlari qoraygan och-kulrang tusda bo‘ladi. Kapalaklarning boshida nozik, fasetli ko‘zlari mavjud, 60 ta bo‘g‘inlardan iborat tez egiluvchan mo‘ylovchalari bor. Og‘iz apparati yaxshi rivojlanmagan. Erkak kapalaklarni pastki tana qismini biroz bosilganda kopulyativ organi, urg‘ochilarining esa tuxumdoni chiqib qoladi. Erkaklari urg‘ochilariga nisbatan biroz kichik (16 mm gacha). Boshchasi yumaloq shaklda, tinch holatda qanotlarini yoyib,yozib o‘tiradi, urg‘ochilarning boshi biroz cho‘zilgan va uzunchoq shaklda, tinch holatda qanotlarini yig‘ib turadi.</a:t>
            </a:r>
            <a:endParaRPr lang="ru-RU" sz="1700" dirty="0">
              <a:latin typeface="Times New Roman" panose="02020603050405020304" pitchFamily="18" charset="0"/>
              <a:cs typeface="Times New Roman" panose="02020603050405020304" pitchFamily="18" charset="0"/>
            </a:endParaRPr>
          </a:p>
          <a:p>
            <a:pPr marL="0" indent="0" algn="just">
              <a:buNone/>
            </a:pPr>
            <a:r>
              <a:rPr lang="uz-Cyrl-UZ" sz="1700" dirty="0">
                <a:latin typeface="Times New Roman" panose="02020603050405020304" pitchFamily="18" charset="0"/>
                <a:cs typeface="Times New Roman" panose="02020603050405020304" pitchFamily="18" charset="0"/>
              </a:rPr>
              <a:t>G‘umbak(pilla)dan chiqqan erkak va urg‘ochi kapalaklar bir necha soatdan so‘ng juftlashadi (qo‘shiladi). 2-3 kun o‘tgach esa urg‘ochi kapalaklar ari katakchalarining tirqog‘ida, poli va shiftidagi chuqurchalarga 80-100 tagacha tuxum qo‘yadi. So‘ngra urg‘ochi kapalaklar joyini o‘zgartiradi va u erda ham shuncha miqdorda tuxum qo‘yadi. Urg‘ochi kapalaklar 26 kungacha yashab, 1500-2000 tagacha tuxum qo‘yadi.</a:t>
            </a:r>
            <a:endParaRPr lang="ru-RU" sz="1700" dirty="0">
              <a:latin typeface="Times New Roman" panose="02020603050405020304" pitchFamily="18" charset="0"/>
              <a:cs typeface="Times New Roman" panose="02020603050405020304" pitchFamily="18" charset="0"/>
            </a:endParaRPr>
          </a:p>
          <a:p>
            <a:pPr marL="0" indent="0" algn="just">
              <a:buNone/>
            </a:pPr>
            <a:r>
              <a:rPr lang="uz-Cyrl-UZ" sz="1700" dirty="0">
                <a:latin typeface="Times New Roman" panose="02020603050405020304" pitchFamily="18" charset="0"/>
                <a:cs typeface="Times New Roman" panose="02020603050405020304" pitchFamily="18" charset="0"/>
              </a:rPr>
              <a:t>Kuya tuxumlari  oina- shishaga o‘xshash bo‘lib, biroz ovalsimon, uzunligi 0,4 mm gacha bo‘lib, ichida qora tusdagi yadrosi (o‘zagi) mavjud. Elimlangan ko‘rinishdagi tuxumlar tushamalarda yopishib qoladi. Harorat 30-36 daraja issiqlikda tuxumlar 8-10 kunda, undan past haroratda esa 12 kunda lichinka (gusenitsa) chiqadi. Lichinka loyqasimon-oqish tusda bo‘lib, boshchasi qo‘ng‘ir tusda, tanasi 13-ta: 3-ta ko‘krak va 10-ta qorin segmentlardan tashkil topgan. Lichinkalarni 8 juft kalta oyoqchalari bo‘lib, shundan 3-jufti ko‘krak (bo‘g‘inlardan tuzilgan), 4 juft qorin (soqolchali ko‘rinishda) va bir juft itarkich bo‘lib, uning uchida ilmoqchasi mavjud. Lichinkalar g‘umbakka aylanguncha 10 marotaba tullaydi. Lichinkalarning umumiy rivojlanish muddati 30-34 darajali haroratda ikki oygacha, undan past haroratda esa 3 oy va undan ham ko‘proq davom etadi.</a:t>
            </a:r>
            <a:endParaRPr lang="ru-RU" sz="1700" dirty="0">
              <a:latin typeface="Times New Roman" panose="02020603050405020304" pitchFamily="18" charset="0"/>
              <a:cs typeface="Times New Roman" panose="02020603050405020304" pitchFamily="18" charset="0"/>
            </a:endParaRPr>
          </a:p>
          <a:p>
            <a:pPr marL="0" indent="0" algn="just">
              <a:buNone/>
            </a:pPr>
            <a:endParaRPr lang="ru-RU" sz="17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917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Katta</a:t>
            </a:r>
            <a:r>
              <a:rPr lang="en-US" dirty="0" smtClean="0"/>
              <a:t> mum </a:t>
            </a:r>
            <a:r>
              <a:rPr lang="en-US" dirty="0" err="1" smtClean="0"/>
              <a:t>kuyasi</a:t>
            </a:r>
            <a:endParaRPr lang="ru-RU"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85903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9667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Mum </a:t>
            </a:r>
            <a:r>
              <a:rPr lang="en-US" dirty="0" err="1" smtClean="0"/>
              <a:t>kuyasinng</a:t>
            </a:r>
            <a:r>
              <a:rPr lang="en-US" dirty="0" smtClean="0"/>
              <a:t> </a:t>
            </a:r>
            <a:r>
              <a:rPr lang="en-US" dirty="0" err="1" smtClean="0"/>
              <a:t>qurti</a:t>
            </a:r>
            <a:endParaRPr lang="ru-RU"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866976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2858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8640"/>
            <a:ext cx="5616624" cy="64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2679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6632"/>
            <a:ext cx="8712968" cy="655272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uz-Cyrl-UZ" sz="2400" b="1" dirty="0">
                <a:solidFill>
                  <a:srgbClr val="C00000"/>
                </a:solidFill>
                <a:latin typeface="Times New Roman" panose="02020603050405020304" pitchFamily="18" charset="0"/>
                <a:cs typeface="Times New Roman" panose="02020603050405020304" pitchFamily="18" charset="0"/>
              </a:rPr>
              <a:t>Chumolilar</a:t>
            </a:r>
            <a:r>
              <a:rPr lang="uz-Cyrl-UZ" sz="2400" dirty="0">
                <a:latin typeface="Times New Roman" panose="02020603050405020304" pitchFamily="18" charset="0"/>
                <a:cs typeface="Times New Roman" panose="02020603050405020304" pitchFamily="18" charset="0"/>
              </a:rPr>
              <a:t> (</a:t>
            </a:r>
            <a:r>
              <a:rPr lang="uz-Cyrl-UZ" sz="2400" i="1" dirty="0">
                <a:latin typeface="Times New Roman" panose="02020603050405020304" pitchFamily="18" charset="0"/>
                <a:cs typeface="Times New Roman" panose="02020603050405020304" pitchFamily="18" charset="0"/>
              </a:rPr>
              <a:t>Formicidae</a:t>
            </a:r>
            <a:r>
              <a:rPr lang="uz-Cyrl-UZ" sz="2400" dirty="0">
                <a:latin typeface="Times New Roman" panose="02020603050405020304" pitchFamily="18" charset="0"/>
                <a:cs typeface="Times New Roman" panose="02020603050405020304" pitchFamily="18" charset="0"/>
              </a:rPr>
              <a:t>)– qanotsiz hasharotlar (qanot faqat urg‘ochilarida ko‘payish davrida va erkaklarida bo‘ladi, keyingilari ko‘p yashamaydi). Qorni bo‘g‘imchalarga bo‘lingan boshoqsimon bo‘lib, unda bitta yoki ikkita xalqasi bo‘ladi. Chumolilar asalarizorlarning barchasida bo‘ladi. Ko‘pincha bog‘ chumolisi yoki qora chumoli uchraydi, qizg‘ish o‘rmon, to‘q qo‘ng‘ir o‘rmon va boshqa turlari uchraydi. Ular isitilgan uyalarda joylashib olishadi. Ba’zi hollarda uyalarga xujum uyushtirishganda asalning zahiralarini o‘g‘irlab ketishadi va bir sutkada 1 kggacha asalni tashib ketishadi. Kuchsiz oilalardan hattoki tuxumlarini olib ketishadi va qurtchalarini eb qo‘yishadi. Ba’zan uya oldidagi va uchish joyi yaqinidagi kuchsizlanib holsizlangan arilarga xujum qilib, uyalarga kirib oilalarni har xil kasalliklarning qo‘zg‘atuvchilari bilan zararlaydi (amerika va yevropa chirishi va boshqalar). Biroq, chumolilarning harakatlarini ijobiy baholash mumkin, chunki ular ko‘plab bo‘g‘imoyoqli zararkunandalarni yo‘q qilishadi, o‘lgan arilarning murdalarini olib ketishadi.</a:t>
            </a:r>
            <a:endParaRPr lang="ru-RU" sz="2400" dirty="0">
              <a:latin typeface="Times New Roman" panose="02020603050405020304" pitchFamily="18" charset="0"/>
              <a:cs typeface="Times New Roman" panose="02020603050405020304" pitchFamily="18" charset="0"/>
            </a:endParaRPr>
          </a:p>
          <a:p>
            <a:pPr algn="just"/>
            <a:endParaRPr lang="ru-RU" sz="2400" dirty="0">
              <a:latin typeface="Times New Roman" panose="02020603050405020304" pitchFamily="18" charset="0"/>
              <a:cs typeface="Times New Roman" panose="02020603050405020304" pitchFamily="18" charset="0"/>
            </a:endParaRPr>
          </a:p>
          <a:p>
            <a:pPr marL="0" indent="0" algn="just">
              <a:buNone/>
            </a:pP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488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0"/>
            <a:ext cx="6120680"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372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6632"/>
            <a:ext cx="8712968" cy="655272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uz-Cyrl-UZ" sz="2000" b="1" i="1" dirty="0">
                <a:latin typeface="Times New Roman" panose="02020603050405020304" pitchFamily="18" charset="0"/>
                <a:cs typeface="Times New Roman" panose="02020603050405020304" pitchFamily="18" charset="0"/>
              </a:rPr>
              <a:t>Kurashish chora-tadbirlari. </a:t>
            </a:r>
            <a:r>
              <a:rPr lang="uz-Cyrl-UZ" sz="2000" dirty="0">
                <a:latin typeface="Times New Roman" panose="02020603050405020304" pitchFamily="18" charset="0"/>
                <a:cs typeface="Times New Roman" panose="02020603050405020304" pitchFamily="18" charset="0"/>
              </a:rPr>
              <a:t>Ular yashaydigan inchalarni topish va yo‘qotish ishlari kunduzi yoz oyining o‘rtalarida olib boriladi. O‘tlar o‘smaydigan quruq tuproqli erlarda xuddi biror idishni to‘nkarib qo‘ygandek qilib dumaloq to‘plangan tuproqli joylarni uchratish va u er kovlab ko‘rilganda arilar tanalarini uchratish mumkin.</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Filantlarga qarshi kurash olib borishda erni haydab, suv toshtirib yuborish va inlariga suv quyib ezib tashlash va nigrol, solyarkaga kimyoviy zaharli moddalar qo‘shib quyish yaxshi natija beradi.</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Eng yaxshisi filantlar in qo‘ygan va ko‘payadigan hududdan ular bolalarini etishtirish vaqtida asalari oilalarini ko‘chirib olib ketilsa maqsadga muvofiq bo‘ladi.</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Filantlardan tashqari yirtqich kushanda hasharotlardan mayda sariq ari, yirik jigarrang qovoq ari, qora yirik ari, ninachilar, chumolilar ham arilarga katta qiron keltiradi­lar va asalarichilik mahsuldorligini pasayib ketishiga sa­babchi bo‘ladilar.</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 </a:t>
            </a:r>
            <a:r>
              <a:rPr lang="uz-Cyrl-UZ" sz="2000" dirty="0" smtClean="0">
                <a:latin typeface="Times New Roman" panose="02020603050405020304" pitchFamily="18" charset="0"/>
                <a:cs typeface="Times New Roman" panose="02020603050405020304" pitchFamily="18" charset="0"/>
              </a:rPr>
              <a:t>Sariq </a:t>
            </a:r>
            <a:r>
              <a:rPr lang="uz-Cyrl-UZ" sz="2000" dirty="0">
                <a:latin typeface="Times New Roman" panose="02020603050405020304" pitchFamily="18" charset="0"/>
                <a:cs typeface="Times New Roman" panose="02020603050405020304" pitchFamily="18" charset="0"/>
              </a:rPr>
              <a:t>ariga qarshi kurashish uchun ularning inchalarini buzib yuborish, erta bahorda urg‘ochilarini o‘ldirib tashlash (qishlab chiqqan yakka-yakka urg‘ochilari yirik bo‘lib, qorni katta cho‘zilgan bo‘ladi), arixonada rangli idishlarga shi­rinlik solib osib qo‘yish tavsiya qilinadi.</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Katta jigarrang va qora qovog‘arilarni erta bahorda arixonaga yakka-yakka bo‘lib uchib kelib, asalarilarni ushlab ketayotganida urib o‘ldirish, eng yaxshisi arixonada og‘zi kengroq shisha idishlarga shirin suv quyib, ularni yo‘qotish yaxshi natija beradi.</a:t>
            </a:r>
            <a:endParaRPr lang="ru-RU" sz="2000" dirty="0">
              <a:latin typeface="Times New Roman" panose="02020603050405020304" pitchFamily="18" charset="0"/>
              <a:cs typeface="Times New Roman" panose="02020603050405020304" pitchFamily="18" charset="0"/>
            </a:endParaRPr>
          </a:p>
          <a:p>
            <a:pPr marL="0" indent="0" algn="just">
              <a:buNone/>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378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6632"/>
            <a:ext cx="8712968" cy="6552728"/>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uz-Cyrl-UZ" sz="2400" b="1" dirty="0">
                <a:solidFill>
                  <a:srgbClr val="C00000"/>
                </a:solidFill>
                <a:latin typeface="Times New Roman" panose="02020603050405020304" pitchFamily="18" charset="0"/>
                <a:cs typeface="Times New Roman" panose="02020603050405020304" pitchFamily="18" charset="0"/>
              </a:rPr>
              <a:t>Hasharotlar. Filant</a:t>
            </a:r>
            <a:r>
              <a:rPr lang="uz-Cyrl-UZ" sz="2400" dirty="0">
                <a:solidFill>
                  <a:srgbClr val="C00000"/>
                </a:solidFill>
                <a:latin typeface="Times New Roman" panose="02020603050405020304" pitchFamily="18" charset="0"/>
                <a:cs typeface="Times New Roman" panose="02020603050405020304" pitchFamily="18" charset="0"/>
              </a:rPr>
              <a:t> </a:t>
            </a:r>
            <a:r>
              <a:rPr lang="uz-Cyrl-UZ" sz="2000" dirty="0">
                <a:latin typeface="Times New Roman" panose="02020603050405020304" pitchFamily="18" charset="0"/>
                <a:cs typeface="Times New Roman" panose="02020603050405020304" pitchFamily="18" charset="0"/>
              </a:rPr>
              <a:t>yoki asalari bo‘risi (</a:t>
            </a:r>
            <a:r>
              <a:rPr lang="uz-Cyrl-UZ" sz="2000" i="1" dirty="0">
                <a:latin typeface="Times New Roman" panose="02020603050405020304" pitchFamily="18" charset="0"/>
                <a:cs typeface="Times New Roman" panose="02020603050405020304" pitchFamily="18" charset="0"/>
              </a:rPr>
              <a:t>Philanthus triangulum</a:t>
            </a:r>
            <a:r>
              <a:rPr lang="uz-Cyrl-UZ" sz="2000" dirty="0">
                <a:latin typeface="Times New Roman" panose="02020603050405020304" pitchFamily="18" charset="0"/>
                <a:cs typeface="Times New Roman" panose="02020603050405020304" pitchFamily="18" charset="0"/>
              </a:rPr>
              <a:t>) – yakka holda yashovchi o‘rtacha kattalikdagi er arisi. Urg‘ochilari erkagiga nisbatan yirikroq va uzunligi 13-17 mm bo‘ladi. Tanasining tepa qismidagi oraliq bo‘g‘ini to‘liq tukchalar bilan qoplangan. Qorni sariq rangli. Filant inini erda joylashtiradi: jarliklarning ochiq yon bag‘rilarida, qiyaliklarda, ariq chetlarida va uni yarim metrgacha er tagida quradi. </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dirty="0">
                <a:latin typeface="Times New Roman" panose="02020603050405020304" pitchFamily="18" charset="0"/>
                <a:cs typeface="Times New Roman" panose="02020603050405020304" pitchFamily="18" charset="0"/>
              </a:rPr>
              <a:t>Erkaklari o‘simliklar bilan oziqlanadi. Urg‘ochilari asalarilarni ovlaydi, bu bilan asalarichilikka juda katta zarar etkazadi. Filant asalariga o‘zining nishi bilan tomoq ustidagi gangliyalariga aniq zarba beradi va uni karaxt qiladi. So‘ngra undan asalni bosim ostida itarib chiqaradi va uni yaxshilab tumshuqchasi bilan yalab oladi</a:t>
            </a:r>
            <a:r>
              <a:rPr lang="en-US" sz="2000" dirty="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0" indent="0" algn="just">
              <a:buNone/>
            </a:pPr>
            <a:r>
              <a:rPr lang="uz-Cyrl-UZ" sz="2000" b="1" dirty="0">
                <a:latin typeface="Times New Roman" panose="02020603050405020304" pitchFamily="18" charset="0"/>
                <a:cs typeface="Times New Roman" panose="02020603050405020304" pitchFamily="18" charset="0"/>
              </a:rPr>
              <a:t>Kasallikni tugatish tadbirlari.</a:t>
            </a:r>
            <a:r>
              <a:rPr lang="uz-Cyrl-UZ" sz="2000" dirty="0">
                <a:latin typeface="Times New Roman" panose="02020603050405020304" pitchFamily="18" charset="0"/>
                <a:cs typeface="Times New Roman" panose="02020603050405020304" pitchFamily="18" charset="0"/>
              </a:rPr>
              <a:t> Buning uchun har xil qopqonlar, to‘rlar ishlatiladi, asalarizorlarning atrofi haydaladi,  ularni vaqtincha suv bostirishadi yoki ko‘p martalab zaharli moddalar bilan ishlov beriladi. Asalarizorlarni boshqa erlarga ko‘chirishadi. Asalarizorlarni joylashtirganda arilarning orqasidan filantlarni quvishini e’tiborga olish kerak. Filantlar asalarizor 3-4 km o‘zoqlikda bo‘lsa yoki asalari oilalarining uyasidan chiqayotgan hidlarni sezib qolsa, arichi bilmagan holda uyani ochib ko‘rganda hidini sezib qolishadi.</a:t>
            </a:r>
            <a:endParaRPr lang="ru-RU" sz="2000" dirty="0">
              <a:latin typeface="Times New Roman" panose="02020603050405020304" pitchFamily="18" charset="0"/>
              <a:cs typeface="Times New Roman" panose="02020603050405020304" pitchFamily="18" charset="0"/>
            </a:endParaRPr>
          </a:p>
          <a:p>
            <a:pPr marL="0" indent="0" algn="just">
              <a:buNone/>
            </a:pPr>
            <a:endParaRPr lang="ru-RU" sz="2000" dirty="0">
              <a:latin typeface="Times New Roman" panose="02020603050405020304" pitchFamily="18" charset="0"/>
              <a:cs typeface="Times New Roman" panose="02020603050405020304" pitchFamily="18" charset="0"/>
            </a:endParaRPr>
          </a:p>
          <a:p>
            <a:pPr marL="0" indent="0" algn="just">
              <a:buNone/>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68408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71600" y="260648"/>
            <a:ext cx="7272808" cy="936104"/>
          </a:xfrm>
          <a:prstGeom prst="rect">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Times New Roman" pitchFamily="18" charset="0"/>
                <a:cs typeface="Times New Roman" pitchFamily="18" charset="0"/>
              </a:rPr>
              <a:t>Baliqlarning</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dushmanlari</a:t>
            </a:r>
            <a:endParaRPr lang="ru-RU" sz="3600" b="1" dirty="0">
              <a:solidFill>
                <a:srgbClr val="C00000"/>
              </a:solidFill>
              <a:latin typeface="Times New Roman" pitchFamily="18" charset="0"/>
              <a:cs typeface="Times New Roman" pitchFamily="18" charset="0"/>
            </a:endParaRPr>
          </a:p>
        </p:txBody>
      </p:sp>
      <p:sp>
        <p:nvSpPr>
          <p:cNvPr id="7" name="Скругленный прямоугольник 6"/>
          <p:cNvSpPr/>
          <p:nvPr/>
        </p:nvSpPr>
        <p:spPr>
          <a:xfrm>
            <a:off x="251520" y="1340768"/>
            <a:ext cx="8640960" cy="25202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z-Cyrl-UZ" sz="2100" b="1" dirty="0">
                <a:latin typeface="Times New Roman" panose="02020603050405020304" pitchFamily="18" charset="0"/>
                <a:cs typeface="Times New Roman" panose="02020603050405020304" pitchFamily="18" charset="0"/>
              </a:rPr>
              <a:t>Baliqlarning dushmanlari</a:t>
            </a:r>
            <a:r>
              <a:rPr lang="en-US" sz="2100" b="1" i="1" dirty="0">
                <a:latin typeface="Times New Roman" panose="02020603050405020304" pitchFamily="18" charset="0"/>
                <a:cs typeface="Times New Roman" panose="02020603050405020304" pitchFamily="18" charset="0"/>
              </a:rPr>
              <a:t>. </a:t>
            </a:r>
            <a:r>
              <a:rPr lang="uz-Cyrl-UZ" sz="2100" dirty="0">
                <a:latin typeface="Times New Roman" panose="02020603050405020304" pitchFamily="18" charset="0"/>
                <a:cs typeface="Times New Roman" panose="02020603050405020304" pitchFamily="18" charset="0"/>
              </a:rPr>
              <a:t>Baliqlarni jadal o‘stirish va mahsuldorligini oshirishda ularning yuqumli, yuqumsiz va parazitar kasalliklari singari baliqchilik xo‘jaliklarida va tabiiy suv havzalarida baliqlarning bosh sonini saqlash uchun ularning dushmanlari va konkurentlari bilan muntazam ravishda kurash olib borilishi zarurdir. Suv havzalarida baliqlarning zahirasiga ziyon keltiruvchi ko‘plab hayvonlar turi uchraydi. </a:t>
            </a:r>
            <a:endParaRPr lang="ru-RU" sz="2100" dirty="0">
              <a:latin typeface="Times New Roman" panose="02020603050405020304" pitchFamily="18" charset="0"/>
              <a:cs typeface="Times New Roman" panose="02020603050405020304" pitchFamily="18" charset="0"/>
            </a:endParaRPr>
          </a:p>
          <a:p>
            <a:pPr algn="ctr"/>
            <a:endParaRPr lang="ru-RU" sz="2100" dirty="0">
              <a:latin typeface="Times New Roman" panose="02020603050405020304" pitchFamily="18" charset="0"/>
              <a:cs typeface="Times New Roman" panose="02020603050405020304" pitchFamily="18" charset="0"/>
            </a:endParaRPr>
          </a:p>
        </p:txBody>
      </p:sp>
      <p:pic>
        <p:nvPicPr>
          <p:cNvPr id="7170" name="Picture 2" descr="Saza foydali emas. Kaloriya karp. Kimyoviy tarkibi va ozuqaviy qiymati.  Bolalar menyusida saz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33" y="3933056"/>
            <a:ext cx="5100142" cy="29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943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71296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483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Filantlar</a:t>
            </a:r>
            <a:endParaRPr lang="ru-RU" dirty="0"/>
          </a:p>
        </p:txBody>
      </p:sp>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8712968" cy="5112568"/>
          </a:xfrm>
          <a:prstGeom prst="rect">
            <a:avLst/>
          </a:prstGeom>
          <a:noFill/>
          <a:ln>
            <a:noFill/>
          </a:ln>
        </p:spPr>
      </p:pic>
    </p:spTree>
    <p:extLst>
      <p:ext uri="{BB962C8B-B14F-4D97-AF65-F5344CB8AC3E}">
        <p14:creationId xmlns:p14="http://schemas.microsoft.com/office/powerpoint/2010/main" val="7815605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55576" y="1124744"/>
            <a:ext cx="7334272" cy="2520280"/>
          </a:xfrm>
        </p:spPr>
        <p:txBody>
          <a:bodyPr>
            <a:noAutofit/>
          </a:bodyPr>
          <a:lstStyle/>
          <a:p>
            <a:pPr algn="ctr"/>
            <a:r>
              <a:rPr lang="en-US" sz="5400" i="1" dirty="0" err="1" smtClean="0">
                <a:solidFill>
                  <a:srgbClr val="C00000"/>
                </a:solidFill>
                <a:latin typeface="Times New Roman" panose="02020603050405020304" pitchFamily="18" charset="0"/>
                <a:cs typeface="Times New Roman" panose="02020603050405020304" pitchFamily="18" charset="0"/>
              </a:rPr>
              <a:t>E’tiboringiz</a:t>
            </a:r>
            <a:r>
              <a:rPr lang="en-US" sz="5400" i="1" dirty="0" smtClean="0">
                <a:solidFill>
                  <a:srgbClr val="C00000"/>
                </a:solidFill>
                <a:latin typeface="Times New Roman" panose="02020603050405020304" pitchFamily="18" charset="0"/>
                <a:cs typeface="Times New Roman" panose="02020603050405020304" pitchFamily="18" charset="0"/>
              </a:rPr>
              <a:t> </a:t>
            </a:r>
            <a:r>
              <a:rPr lang="en-US" sz="5400" i="1" dirty="0" err="1" smtClean="0">
                <a:solidFill>
                  <a:srgbClr val="C00000"/>
                </a:solidFill>
                <a:latin typeface="Times New Roman" panose="02020603050405020304" pitchFamily="18" charset="0"/>
                <a:cs typeface="Times New Roman" panose="02020603050405020304" pitchFamily="18" charset="0"/>
              </a:rPr>
              <a:t>uchun</a:t>
            </a:r>
            <a:r>
              <a:rPr lang="en-US" sz="5400" i="1" dirty="0" smtClean="0">
                <a:solidFill>
                  <a:srgbClr val="C00000"/>
                </a:solidFill>
                <a:latin typeface="Times New Roman" panose="02020603050405020304" pitchFamily="18" charset="0"/>
                <a:cs typeface="Times New Roman" panose="02020603050405020304" pitchFamily="18" charset="0"/>
              </a:rPr>
              <a:t> </a:t>
            </a:r>
            <a:r>
              <a:rPr lang="en-US" sz="5400" i="1" dirty="0" err="1" smtClean="0">
                <a:solidFill>
                  <a:srgbClr val="C00000"/>
                </a:solidFill>
                <a:latin typeface="Times New Roman" panose="02020603050405020304" pitchFamily="18" charset="0"/>
                <a:cs typeface="Times New Roman" panose="02020603050405020304" pitchFamily="18" charset="0"/>
              </a:rPr>
              <a:t>rahmat</a:t>
            </a:r>
            <a:endParaRPr lang="ru-RU" sz="5400" i="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332656"/>
            <a:ext cx="8784976" cy="6336704"/>
          </a:xfrm>
        </p:spPr>
        <p:style>
          <a:lnRef idx="2">
            <a:schemeClr val="accent1"/>
          </a:lnRef>
          <a:fillRef idx="1">
            <a:schemeClr val="lt1"/>
          </a:fillRef>
          <a:effectRef idx="0">
            <a:schemeClr val="accent1"/>
          </a:effectRef>
          <a:fontRef idx="minor">
            <a:schemeClr val="dk1"/>
          </a:fontRef>
        </p:style>
        <p:txBody>
          <a:bodyPr>
            <a:normAutofit fontScale="70000" lnSpcReduction="20000"/>
          </a:bodyPr>
          <a:lstStyle/>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Ularning </a:t>
            </a:r>
            <a:r>
              <a:rPr lang="uz-Cyrl-UZ" dirty="0">
                <a:latin typeface="Times New Roman" panose="02020603050405020304" pitchFamily="18" charset="0"/>
                <a:cs typeface="Times New Roman" panose="02020603050405020304" pitchFamily="18" charset="0"/>
              </a:rPr>
              <a:t>ayrimlari baliqlar bilan oziqlansa, ayrimlari esa baliqlar oziqlanadigan oziqalar bilan oziqlanadi, uchinchilari esa yuqumli  kasallik qo‘zg‘atuvchilarining manbalari va hoqazo.</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Baliq </a:t>
            </a:r>
            <a:r>
              <a:rPr lang="uz-Cyrl-UZ" dirty="0">
                <a:latin typeface="Times New Roman" panose="02020603050405020304" pitchFamily="18" charset="0"/>
                <a:cs typeface="Times New Roman" panose="02020603050405020304" pitchFamily="18" charset="0"/>
              </a:rPr>
              <a:t>dushmanlari orasida sut emizuvchilarning katta guruhi mavjud. Bular – yer qazuvchi jonivorlar – kutara, vixuxol, suvsar, norka, ondatra, suv kalamushlari va boshqalar, qaysikim baliqlarga hujum qiladi. Masalan, norka, suvsar, ondatra katta hovuzlar, daryo, ko‘l va suv omborlarning qirg‘oqlari va sohillarida makon qurib olgach baliqlar bilan oziqlanadilar, baliqlar urug‘i (ikra) qo‘yilgan joylarda bo‘lishi xavflidir.</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Sut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emizuvchilar</a:t>
            </a:r>
            <a:r>
              <a:rPr lang="uz-Cyrl-UZ" dirty="0" smtClean="0">
                <a:latin typeface="Times New Roman" panose="02020603050405020304" pitchFamily="18" charset="0"/>
                <a:cs typeface="Times New Roman" panose="02020603050405020304" pitchFamily="18" charset="0"/>
              </a:rPr>
              <a:t> </a:t>
            </a:r>
            <a:r>
              <a:rPr lang="uz-Cyrl-UZ" dirty="0">
                <a:latin typeface="Times New Roman" panose="02020603050405020304" pitchFamily="18" charset="0"/>
                <a:cs typeface="Times New Roman" panose="02020603050405020304" pitchFamily="18" charset="0"/>
              </a:rPr>
              <a:t>naslchilik xo‘jaliklari va baliqchilik zavodlariga, ayniqsa yosh  baliqlarni o‘stiruvchi xo‘jaliklariga katta ziyon yetkazadi, chunki ular yosh baliqlarni is’temol qilib kattalariga hujum qilishadi va ularning bosh miyasi va ko‘zlarini yeb yuborishadi. </a:t>
            </a:r>
            <a:endParaRPr lang="ru-RU" dirty="0">
              <a:latin typeface="Times New Roman" panose="02020603050405020304" pitchFamily="18" charset="0"/>
              <a:cs typeface="Times New Roman" panose="02020603050405020304" pitchFamily="18" charset="0"/>
            </a:endParaRPr>
          </a:p>
          <a:p>
            <a:pPr marL="0" indent="0" algn="just">
              <a:buNone/>
            </a:pPr>
            <a:r>
              <a:rPr lang="en-US" dirty="0" smtClean="0">
                <a:latin typeface="Times New Roman" panose="02020603050405020304" pitchFamily="18" charset="0"/>
                <a:cs typeface="Times New Roman" panose="02020603050405020304" pitchFamily="18" charset="0"/>
              </a:rPr>
              <a:t>	</a:t>
            </a:r>
            <a:r>
              <a:rPr lang="uz-Cyrl-UZ" dirty="0" smtClean="0">
                <a:latin typeface="Times New Roman" panose="02020603050405020304" pitchFamily="18" charset="0"/>
                <a:cs typeface="Times New Roman" panose="02020603050405020304" pitchFamily="18" charset="0"/>
              </a:rPr>
              <a:t>Suv </a:t>
            </a:r>
            <a:r>
              <a:rPr lang="uz-Cyrl-UZ" dirty="0">
                <a:latin typeface="Times New Roman" panose="02020603050405020304" pitchFamily="18" charset="0"/>
                <a:cs typeface="Times New Roman" panose="02020603050405020304" pitchFamily="18" charset="0"/>
              </a:rPr>
              <a:t>kalamushi, ondatra va suvsarlarning hayoti suv havzalari bilan chanbarchas bog‘liqligi tufayli boshqa oziqalar qatoriga baliqlarni ham is’temol qilishadi. Ondatra nafaqat baliqlarni yo‘q qiladi, balki o‘zlariga uyalarni kovlashi tufayli gidroqurilmalarning izdan chiqishiga, suv havzalaridan suvning oqizib ketishiga sabab bo‘ladi. Ayniqsa, bu qishda ham ishlatuvchi hovuzlar uchun juda xavfli, chunki to‘satdan yoki suvni ko‘zga ko‘rinmaydigan, sezilmaydigan darajada oqib ketishi oqibatida katta miqdordagi baliqlarni nobud bo‘lishiga olib kelishi mumkin.</a:t>
            </a:r>
            <a:endParaRPr lang="ru-RU" dirty="0">
              <a:latin typeface="Times New Roman" panose="02020603050405020304" pitchFamily="18"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1553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Ondatra</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8343784"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832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Suvsar</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56895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622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Norka</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698566"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34840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Ilonlar</a:t>
            </a:r>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8280920"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27198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TotalTime>
  <Words>1994</Words>
  <Application>Microsoft Office PowerPoint</Application>
  <PresentationFormat>Экран (4:3)</PresentationFormat>
  <Paragraphs>83</Paragraphs>
  <Slides>42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Тема Office</vt:lpstr>
      <vt:lpstr>Baliq va asalari kasalliklari</vt:lpstr>
      <vt:lpstr>Презентация PowerPoint</vt:lpstr>
      <vt:lpstr>Презентация PowerPoint</vt:lpstr>
      <vt:lpstr>Презентация PowerPoint</vt:lpstr>
      <vt:lpstr>Презентация PowerPoint</vt:lpstr>
      <vt:lpstr>Ondatra</vt:lpstr>
      <vt:lpstr>Suvsar</vt:lpstr>
      <vt:lpstr>Norka</vt:lpstr>
      <vt:lpstr>Ilonlar</vt:lpstr>
      <vt:lpstr>Презентация PowerPoint</vt:lpstr>
      <vt:lpstr>Pelikan</vt:lpstr>
      <vt:lpstr>Poganka</vt:lpstr>
      <vt:lpstr>Baklan</vt:lpstr>
      <vt:lpstr>Chayka</vt:lpstr>
      <vt:lpstr>Gagar</vt:lpstr>
      <vt:lpstr>Suv burguti</vt:lpstr>
      <vt:lpstr>Презентация PowerPoint</vt:lpstr>
      <vt:lpstr>Baliqxo‘r qushlarni haydash moslamasi</vt:lpstr>
      <vt:lpstr>Baliq ovlovchi brokonyerlar</vt:lpstr>
      <vt:lpstr>Презентация PowerPoint</vt:lpstr>
      <vt:lpstr>Презентация PowerPoint</vt:lpstr>
      <vt:lpstr>Baliq tashishdagi shikastlanishlar</vt:lpstr>
      <vt:lpstr>Презентация PowerPoint</vt:lpstr>
      <vt:lpstr>Презентация PowerPoint</vt:lpstr>
      <vt:lpstr>Презентация PowerPoint</vt:lpstr>
      <vt:lpstr>Tillarang kurkunak</vt:lpstr>
      <vt:lpstr>Презентация PowerPoint</vt:lpstr>
      <vt:lpstr>Asalarixo’r qushlar</vt:lpstr>
      <vt:lpstr>Презентация PowerPoint</vt:lpstr>
      <vt:lpstr>Qovoq ari</vt:lpstr>
      <vt:lpstr>Qovoq ari ushlash qopqoni</vt:lpstr>
      <vt:lpstr>Презентация PowerPoint</vt:lpstr>
      <vt:lpstr>Katta mum kuyasi</vt:lpstr>
      <vt:lpstr>Mum kuyasinng qurti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Filantlar</vt:lpstr>
      <vt:lpstr>E’tiboringiz uchun rahmat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O‘ZBEKISTON RESPUBLIKASI OLIY VA O‘RTA MAXSUS TA’LIM VAZIRLIGI           VETERINARIYA VA CHORVACHILIKNI RIVOJLANTIRISH DAVLAT QO‘MITASI                  SAMARQAND VETERINARIYA MEDITDINASI INSTITUTI          PARRANDA, BALIQ, ASALARI VA MO‘YNALI HAYVONLAR KASALLIKLARI</dc:title>
  <dc:creator>Кафедра</dc:creator>
  <cp:lastModifiedBy>RT</cp:lastModifiedBy>
  <cp:revision>143</cp:revision>
  <dcterms:created xsi:type="dcterms:W3CDTF">2019-07-26T04:41:47Z</dcterms:created>
  <dcterms:modified xsi:type="dcterms:W3CDTF">2022-06-15T12:05:53Z</dcterms:modified>
</cp:coreProperties>
</file>